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5"/>
    <p:sldMasterId id="2147483720" r:id="rId6"/>
  </p:sldMasterIdLst>
  <p:notesMasterIdLst>
    <p:notesMasterId r:id="rId91"/>
  </p:notesMasterIdLst>
  <p:sldIdLst>
    <p:sldId id="321" r:id="rId7"/>
    <p:sldId id="323" r:id="rId8"/>
    <p:sldId id="325" r:id="rId9"/>
    <p:sldId id="320" r:id="rId10"/>
    <p:sldId id="342" r:id="rId11"/>
    <p:sldId id="326" r:id="rId12"/>
    <p:sldId id="256" r:id="rId13"/>
    <p:sldId id="268" r:id="rId14"/>
    <p:sldId id="279" r:id="rId15"/>
    <p:sldId id="299" r:id="rId16"/>
    <p:sldId id="300" r:id="rId17"/>
    <p:sldId id="297" r:id="rId18"/>
    <p:sldId id="301" r:id="rId19"/>
    <p:sldId id="302" r:id="rId20"/>
    <p:sldId id="303" r:id="rId21"/>
    <p:sldId id="327" r:id="rId22"/>
    <p:sldId id="328" r:id="rId23"/>
    <p:sldId id="373" r:id="rId24"/>
    <p:sldId id="278" r:id="rId25"/>
    <p:sldId id="272" r:id="rId26"/>
    <p:sldId id="331" r:id="rId27"/>
    <p:sldId id="329" r:id="rId28"/>
    <p:sldId id="332" r:id="rId29"/>
    <p:sldId id="330" r:id="rId30"/>
    <p:sldId id="275" r:id="rId31"/>
    <p:sldId id="273" r:id="rId32"/>
    <p:sldId id="334" r:id="rId33"/>
    <p:sldId id="335" r:id="rId34"/>
    <p:sldId id="333" r:id="rId35"/>
    <p:sldId id="336" r:id="rId36"/>
    <p:sldId id="339" r:id="rId37"/>
    <p:sldId id="337" r:id="rId38"/>
    <p:sldId id="281" r:id="rId39"/>
    <p:sldId id="277" r:id="rId40"/>
    <p:sldId id="282" r:id="rId41"/>
    <p:sldId id="286" r:id="rId42"/>
    <p:sldId id="341" r:id="rId43"/>
    <p:sldId id="287" r:id="rId44"/>
    <p:sldId id="344" r:id="rId45"/>
    <p:sldId id="352" r:id="rId46"/>
    <p:sldId id="346" r:id="rId47"/>
    <p:sldId id="349" r:id="rId48"/>
    <p:sldId id="348" r:id="rId49"/>
    <p:sldId id="350" r:id="rId50"/>
    <p:sldId id="351" r:id="rId51"/>
    <p:sldId id="338" r:id="rId52"/>
    <p:sldId id="283" r:id="rId53"/>
    <p:sldId id="292" r:id="rId54"/>
    <p:sldId id="289" r:id="rId55"/>
    <p:sldId id="353" r:id="rId56"/>
    <p:sldId id="364" r:id="rId57"/>
    <p:sldId id="365" r:id="rId58"/>
    <p:sldId id="366" r:id="rId59"/>
    <p:sldId id="367" r:id="rId60"/>
    <p:sldId id="368" r:id="rId61"/>
    <p:sldId id="369" r:id="rId62"/>
    <p:sldId id="370" r:id="rId63"/>
    <p:sldId id="290" r:id="rId64"/>
    <p:sldId id="293" r:id="rId65"/>
    <p:sldId id="294" r:id="rId66"/>
    <p:sldId id="295" r:id="rId67"/>
    <p:sldId id="343" r:id="rId68"/>
    <p:sldId id="305" r:id="rId69"/>
    <p:sldId id="269" r:id="rId70"/>
    <p:sldId id="274" r:id="rId71"/>
    <p:sldId id="270" r:id="rId72"/>
    <p:sldId id="355" r:id="rId73"/>
    <p:sldId id="271" r:id="rId74"/>
    <p:sldId id="276" r:id="rId75"/>
    <p:sldId id="304" r:id="rId76"/>
    <p:sldId id="356" r:id="rId77"/>
    <p:sldId id="285" r:id="rId78"/>
    <p:sldId id="309" r:id="rId79"/>
    <p:sldId id="357" r:id="rId80"/>
    <p:sldId id="358" r:id="rId81"/>
    <p:sldId id="359" r:id="rId82"/>
    <p:sldId id="360" r:id="rId83"/>
    <p:sldId id="307" r:id="rId84"/>
    <p:sldId id="310" r:id="rId85"/>
    <p:sldId id="361" r:id="rId86"/>
    <p:sldId id="291" r:id="rId87"/>
    <p:sldId id="362" r:id="rId88"/>
    <p:sldId id="308" r:id="rId89"/>
    <p:sldId id="363"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4708CB2-C065-4CF1-B585-C5A29719D655}">
          <p14:sldIdLst>
            <p14:sldId id="321"/>
            <p14:sldId id="323"/>
            <p14:sldId id="325"/>
            <p14:sldId id="320"/>
            <p14:sldId id="342"/>
            <p14:sldId id="326"/>
            <p14:sldId id="256"/>
            <p14:sldId id="268"/>
            <p14:sldId id="279"/>
            <p14:sldId id="299"/>
            <p14:sldId id="300"/>
            <p14:sldId id="297"/>
            <p14:sldId id="301"/>
            <p14:sldId id="302"/>
            <p14:sldId id="303"/>
            <p14:sldId id="327"/>
            <p14:sldId id="328"/>
            <p14:sldId id="373"/>
            <p14:sldId id="278"/>
            <p14:sldId id="272"/>
            <p14:sldId id="331"/>
            <p14:sldId id="329"/>
            <p14:sldId id="332"/>
            <p14:sldId id="330"/>
            <p14:sldId id="275"/>
            <p14:sldId id="273"/>
            <p14:sldId id="334"/>
            <p14:sldId id="335"/>
            <p14:sldId id="333"/>
            <p14:sldId id="336"/>
            <p14:sldId id="339"/>
            <p14:sldId id="337"/>
            <p14:sldId id="281"/>
            <p14:sldId id="277"/>
            <p14:sldId id="282"/>
            <p14:sldId id="286"/>
            <p14:sldId id="341"/>
            <p14:sldId id="287"/>
            <p14:sldId id="344"/>
            <p14:sldId id="352"/>
            <p14:sldId id="346"/>
            <p14:sldId id="349"/>
            <p14:sldId id="348"/>
            <p14:sldId id="350"/>
            <p14:sldId id="351"/>
            <p14:sldId id="338"/>
            <p14:sldId id="283"/>
            <p14:sldId id="292"/>
            <p14:sldId id="289"/>
            <p14:sldId id="353"/>
            <p14:sldId id="364"/>
            <p14:sldId id="365"/>
            <p14:sldId id="366"/>
            <p14:sldId id="367"/>
            <p14:sldId id="368"/>
            <p14:sldId id="369"/>
            <p14:sldId id="370"/>
            <p14:sldId id="290"/>
            <p14:sldId id="293"/>
            <p14:sldId id="294"/>
            <p14:sldId id="295"/>
            <p14:sldId id="343"/>
          </p14:sldIdLst>
        </p14:section>
        <p14:section name="AOP Wiki Examples" id="{6A4A0B9F-6962-4F74-8641-D5C2F775CB1F}">
          <p14:sldIdLst>
            <p14:sldId id="305"/>
            <p14:sldId id="269"/>
            <p14:sldId id="274"/>
            <p14:sldId id="270"/>
            <p14:sldId id="355"/>
            <p14:sldId id="271"/>
            <p14:sldId id="276"/>
            <p14:sldId id="304"/>
            <p14:sldId id="356"/>
            <p14:sldId id="285"/>
            <p14:sldId id="309"/>
            <p14:sldId id="357"/>
            <p14:sldId id="358"/>
            <p14:sldId id="359"/>
            <p14:sldId id="360"/>
            <p14:sldId id="307"/>
            <p14:sldId id="310"/>
            <p14:sldId id="361"/>
            <p14:sldId id="291"/>
            <p14:sldId id="362"/>
            <p14:sldId id="308"/>
            <p14:sldId id="36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ollesch, Nathan" initials="PN" lastIdx="9" clrIdx="0">
    <p:extLst>
      <p:ext uri="{19B8F6BF-5375-455C-9EA6-DF929625EA0E}">
        <p15:presenceInfo xmlns:p15="http://schemas.microsoft.com/office/powerpoint/2012/main" userId="S-1-5-21-1339303556-449845944-1601390327-41073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3" autoAdjust="0"/>
    <p:restoredTop sz="94660"/>
  </p:normalViewPr>
  <p:slideViewPr>
    <p:cSldViewPr snapToGrid="0">
      <p:cViewPr varScale="1">
        <p:scale>
          <a:sx n="77" d="100"/>
          <a:sy n="77" d="100"/>
        </p:scale>
        <p:origin x="91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slide" Target="slides/slide83.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1.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theme" Target="theme/theme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7-12T14:59:35.878" idx="4">
    <p:pos x="6605" y="910"/>
    <p:text>Make less wordy, more bullety</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07-12T15:59:47.644" idx="5">
    <p:pos x="7349" y="1905"/>
    <p:text>Maybe move to end of betw, close, and ecc -  section these as distance based (like the paper) and discuss challenges to interpreting distance metrics in AOP context</p:text>
    <p:extLst>
      <p:ext uri="{C676402C-5697-4E1C-873F-D02D1690AC5C}">
        <p15:threadingInfo xmlns:p15="http://schemas.microsoft.com/office/powerpoint/2012/main" timeZoneBias="300"/>
      </p:ext>
    </p:extLst>
  </p:cm>
  <p:cm authorId="1" dt="2017-09-14T10:28:30.293" idx="7">
    <p:pos x="10" y="10"/>
    <p:text>Double check beginning and end of progression here wrt to in and out eccentricity</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34979A-E9A6-4DC8-A6A7-527BD219AC7B}" type="doc">
      <dgm:prSet loTypeId="urn:microsoft.com/office/officeart/2009/3/layout/HorizontalOrganizationChart" loCatId="hierarchy" qsTypeId="urn:microsoft.com/office/officeart/2005/8/quickstyle/simple1" qsCatId="simple" csTypeId="urn:microsoft.com/office/officeart/2005/8/colors/accent4_1" csCatId="accent4" phldr="1"/>
      <dgm:spPr/>
      <dgm:t>
        <a:bodyPr/>
        <a:lstStyle/>
        <a:p>
          <a:endParaRPr lang="en-US"/>
        </a:p>
      </dgm:t>
    </dgm:pt>
    <dgm:pt modelId="{9DA7E7F3-09D2-4935-9CBF-754F0CE75B73}">
      <dgm:prSet phldrT="[Text]" custT="1"/>
      <dgm:spPr>
        <a:noFill/>
        <a:ln w="28575">
          <a:solidFill>
            <a:srgbClr val="00B0F0"/>
          </a:solidFill>
        </a:ln>
      </dgm:spPr>
      <dgm:t>
        <a:bodyPr/>
        <a:lstStyle/>
        <a:p>
          <a:r>
            <a:rPr lang="en-US" sz="2000" b="1" dirty="0">
              <a:solidFill>
                <a:schemeClr val="bg1"/>
              </a:solidFill>
            </a:rPr>
            <a:t>IGraph object </a:t>
          </a:r>
          <a:br>
            <a:rPr lang="en-US" sz="2000" b="1" dirty="0">
              <a:solidFill>
                <a:schemeClr val="bg1"/>
              </a:solidFill>
            </a:rPr>
          </a:br>
          <a:r>
            <a:rPr lang="en-US" sz="3200" b="1" dirty="0">
              <a:solidFill>
                <a:schemeClr val="bg1"/>
              </a:solidFill>
            </a:rPr>
            <a:t>“</a:t>
          </a:r>
          <a:r>
            <a:rPr lang="en-US" sz="3200" b="1" i="0" dirty="0">
              <a:solidFill>
                <a:schemeClr val="bg1"/>
              </a:solidFill>
            </a:rPr>
            <a:t>g”</a:t>
          </a:r>
          <a:endParaRPr lang="en-US" sz="2000" b="1" i="0" dirty="0">
            <a:solidFill>
              <a:schemeClr val="bg1"/>
            </a:solidFill>
          </a:endParaRPr>
        </a:p>
      </dgm:t>
    </dgm:pt>
    <dgm:pt modelId="{96D07843-1209-4990-BA3F-8B6C4ACA48C8}" type="parTrans" cxnId="{7F5037B9-071A-4BBF-B593-AE6153B75888}">
      <dgm:prSet/>
      <dgm:spPr/>
      <dgm:t>
        <a:bodyPr/>
        <a:lstStyle/>
        <a:p>
          <a:endParaRPr lang="en-US"/>
        </a:p>
      </dgm:t>
    </dgm:pt>
    <dgm:pt modelId="{524CBC82-70EF-470B-8B8D-11B5CF7F22BB}" type="sibTrans" cxnId="{7F5037B9-071A-4BBF-B593-AE6153B75888}">
      <dgm:prSet/>
      <dgm:spPr/>
      <dgm:t>
        <a:bodyPr/>
        <a:lstStyle/>
        <a:p>
          <a:endParaRPr lang="en-US"/>
        </a:p>
      </dgm:t>
    </dgm:pt>
    <dgm:pt modelId="{E3D4D187-2F8E-4C3B-96F7-23745AF66980}">
      <dgm:prSet phldrT="[Text]" custT="1"/>
      <dgm:spPr>
        <a:noFill/>
        <a:ln w="28575">
          <a:solidFill>
            <a:srgbClr val="00B0F0"/>
          </a:solidFill>
        </a:ln>
      </dgm:spPr>
      <dgm:t>
        <a:bodyPr/>
        <a:lstStyle/>
        <a:p>
          <a:r>
            <a:rPr lang="en-US" sz="2000" b="1" dirty="0">
              <a:solidFill>
                <a:schemeClr val="bg1"/>
              </a:solidFill>
            </a:rPr>
            <a:t>V(g)</a:t>
          </a:r>
        </a:p>
      </dgm:t>
    </dgm:pt>
    <dgm:pt modelId="{1538317A-FB15-4E86-A871-9ED1141D4292}" type="parTrans" cxnId="{59CADD0B-267B-4BEE-817D-BD1BEF733E04}">
      <dgm:prSet/>
      <dgm:spPr>
        <a:noFill/>
        <a:ln w="28575">
          <a:solidFill>
            <a:srgbClr val="00B0F0"/>
          </a:solidFill>
        </a:ln>
      </dgm:spPr>
      <dgm:t>
        <a:bodyPr/>
        <a:lstStyle/>
        <a:p>
          <a:endParaRPr lang="en-US" sz="2000" b="1">
            <a:solidFill>
              <a:schemeClr val="bg1"/>
            </a:solidFill>
          </a:endParaRPr>
        </a:p>
      </dgm:t>
    </dgm:pt>
    <dgm:pt modelId="{D602EA34-E04A-4384-98D4-367948E8512C}" type="sibTrans" cxnId="{59CADD0B-267B-4BEE-817D-BD1BEF733E04}">
      <dgm:prSet/>
      <dgm:spPr/>
      <dgm:t>
        <a:bodyPr/>
        <a:lstStyle/>
        <a:p>
          <a:endParaRPr lang="en-US"/>
        </a:p>
      </dgm:t>
    </dgm:pt>
    <dgm:pt modelId="{1AE9BA78-89FE-4373-B541-6127FE34DD9F}">
      <dgm:prSet phldrT="[Text]" custT="1"/>
      <dgm:spPr>
        <a:noFill/>
        <a:ln w="28575">
          <a:solidFill>
            <a:srgbClr val="00B0F0"/>
          </a:solidFill>
        </a:ln>
      </dgm:spPr>
      <dgm:t>
        <a:bodyPr/>
        <a:lstStyle/>
        <a:p>
          <a:r>
            <a:rPr lang="en-US" sz="2000" b="1" dirty="0">
              <a:solidFill>
                <a:schemeClr val="bg1"/>
              </a:solidFill>
            </a:rPr>
            <a:t>E(g)</a:t>
          </a:r>
        </a:p>
      </dgm:t>
    </dgm:pt>
    <dgm:pt modelId="{9E073449-5A57-4150-8AFF-90D258C1AA7F}" type="parTrans" cxnId="{97F8369E-5AA5-4584-A1E3-EAE81FE88850}">
      <dgm:prSet/>
      <dgm:spPr>
        <a:noFill/>
        <a:ln w="28575">
          <a:solidFill>
            <a:srgbClr val="00B0F0"/>
          </a:solidFill>
        </a:ln>
      </dgm:spPr>
      <dgm:t>
        <a:bodyPr/>
        <a:lstStyle/>
        <a:p>
          <a:endParaRPr lang="en-US" sz="2000" b="1">
            <a:solidFill>
              <a:schemeClr val="bg1"/>
            </a:solidFill>
          </a:endParaRPr>
        </a:p>
      </dgm:t>
    </dgm:pt>
    <dgm:pt modelId="{5363210E-894B-4815-9B53-EB931309DB40}" type="sibTrans" cxnId="{97F8369E-5AA5-4584-A1E3-EAE81FE88850}">
      <dgm:prSet/>
      <dgm:spPr/>
      <dgm:t>
        <a:bodyPr/>
        <a:lstStyle/>
        <a:p>
          <a:endParaRPr lang="en-US"/>
        </a:p>
      </dgm:t>
    </dgm:pt>
    <dgm:pt modelId="{4B46A0F5-8AEF-4844-89CC-04A7E8AA03F6}">
      <dgm:prSet phldrT="[Text]" custT="1"/>
      <dgm:spPr>
        <a:noFill/>
        <a:ln w="28575">
          <a:solidFill>
            <a:srgbClr val="00B0F0"/>
          </a:solidFill>
        </a:ln>
      </dgm:spPr>
      <dgm:t>
        <a:bodyPr/>
        <a:lstStyle/>
        <a:p>
          <a:r>
            <a:rPr lang="en-US" sz="2000" b="1" dirty="0">
              <a:solidFill>
                <a:schemeClr val="bg1"/>
              </a:solidFill>
            </a:rPr>
            <a:t>V(g)$attr2</a:t>
          </a:r>
        </a:p>
      </dgm:t>
    </dgm:pt>
    <dgm:pt modelId="{AB347842-E791-4E3F-8467-02B4F0EA0CAB}" type="parTrans" cxnId="{6816213F-B9FE-495F-A20B-087CA32B7ECF}">
      <dgm:prSet/>
      <dgm:spPr>
        <a:noFill/>
        <a:ln w="28575">
          <a:solidFill>
            <a:srgbClr val="00B0F0"/>
          </a:solidFill>
        </a:ln>
      </dgm:spPr>
      <dgm:t>
        <a:bodyPr/>
        <a:lstStyle/>
        <a:p>
          <a:endParaRPr lang="en-US" sz="2000" b="1">
            <a:solidFill>
              <a:schemeClr val="bg1"/>
            </a:solidFill>
          </a:endParaRPr>
        </a:p>
      </dgm:t>
    </dgm:pt>
    <dgm:pt modelId="{78CED983-B956-41FF-AC47-E75EDFCEAEFC}" type="sibTrans" cxnId="{6816213F-B9FE-495F-A20B-087CA32B7ECF}">
      <dgm:prSet/>
      <dgm:spPr/>
      <dgm:t>
        <a:bodyPr/>
        <a:lstStyle/>
        <a:p>
          <a:endParaRPr lang="en-US"/>
        </a:p>
      </dgm:t>
    </dgm:pt>
    <dgm:pt modelId="{2F7718D1-708F-4DCC-A212-365831344882}">
      <dgm:prSet phldrT="[Text]" custT="1"/>
      <dgm:spPr>
        <a:noFill/>
        <a:ln w="28575">
          <a:solidFill>
            <a:srgbClr val="00B0F0"/>
          </a:solidFill>
        </a:ln>
      </dgm:spPr>
      <dgm:t>
        <a:bodyPr/>
        <a:lstStyle/>
        <a:p>
          <a:r>
            <a:rPr lang="en-US" sz="2000" b="1" dirty="0">
              <a:solidFill>
                <a:schemeClr val="bg1"/>
              </a:solidFill>
            </a:rPr>
            <a:t>E(g)$attr2</a:t>
          </a:r>
        </a:p>
      </dgm:t>
    </dgm:pt>
    <dgm:pt modelId="{C3CC4A4C-11E0-41CE-A13A-6D62781568C4}" type="parTrans" cxnId="{7E2A6F0F-8E1F-4ECA-9EDD-9F3807503E79}">
      <dgm:prSet/>
      <dgm:spPr>
        <a:noFill/>
        <a:ln w="28575">
          <a:solidFill>
            <a:srgbClr val="00B0F0"/>
          </a:solidFill>
        </a:ln>
      </dgm:spPr>
      <dgm:t>
        <a:bodyPr/>
        <a:lstStyle/>
        <a:p>
          <a:endParaRPr lang="en-US" sz="2000" b="1">
            <a:solidFill>
              <a:schemeClr val="bg1"/>
            </a:solidFill>
          </a:endParaRPr>
        </a:p>
      </dgm:t>
    </dgm:pt>
    <dgm:pt modelId="{E7A9D7A5-136F-4350-AC5E-918168935D49}" type="sibTrans" cxnId="{7E2A6F0F-8E1F-4ECA-9EDD-9F3807503E79}">
      <dgm:prSet/>
      <dgm:spPr/>
      <dgm:t>
        <a:bodyPr/>
        <a:lstStyle/>
        <a:p>
          <a:endParaRPr lang="en-US"/>
        </a:p>
      </dgm:t>
    </dgm:pt>
    <dgm:pt modelId="{927F83EB-47E1-43BF-B018-262ABBAE6BB5}">
      <dgm:prSet phldrT="[Text]" custT="1"/>
      <dgm:spPr>
        <a:noFill/>
        <a:ln w="28575">
          <a:solidFill>
            <a:srgbClr val="00B0F0"/>
          </a:solidFill>
        </a:ln>
      </dgm:spPr>
      <dgm:t>
        <a:bodyPr/>
        <a:lstStyle/>
        <a:p>
          <a:r>
            <a:rPr lang="en-US" sz="2000" b="1" dirty="0">
              <a:solidFill>
                <a:schemeClr val="bg1"/>
              </a:solidFill>
            </a:rPr>
            <a:t>E(g)$attr1</a:t>
          </a:r>
        </a:p>
      </dgm:t>
    </dgm:pt>
    <dgm:pt modelId="{49EC2D1A-A849-41A1-BDA4-513156EDA9EB}" type="parTrans" cxnId="{71A55FAB-5D9C-41C0-9592-A3B97597DAB3}">
      <dgm:prSet/>
      <dgm:spPr>
        <a:noFill/>
        <a:ln w="28575">
          <a:solidFill>
            <a:srgbClr val="00B0F0"/>
          </a:solidFill>
        </a:ln>
      </dgm:spPr>
      <dgm:t>
        <a:bodyPr/>
        <a:lstStyle/>
        <a:p>
          <a:endParaRPr lang="en-US" sz="2000" b="1">
            <a:solidFill>
              <a:schemeClr val="bg1"/>
            </a:solidFill>
          </a:endParaRPr>
        </a:p>
      </dgm:t>
    </dgm:pt>
    <dgm:pt modelId="{0EEEEAB6-EC37-4EAD-B312-F3924E5AC256}" type="sibTrans" cxnId="{71A55FAB-5D9C-41C0-9592-A3B97597DAB3}">
      <dgm:prSet/>
      <dgm:spPr/>
      <dgm:t>
        <a:bodyPr/>
        <a:lstStyle/>
        <a:p>
          <a:endParaRPr lang="en-US"/>
        </a:p>
      </dgm:t>
    </dgm:pt>
    <dgm:pt modelId="{F1A2AFE6-24C7-4E9A-B7F2-4AB4DEFA4B76}">
      <dgm:prSet phldrT="[Text]" custT="1"/>
      <dgm:spPr>
        <a:noFill/>
        <a:ln w="28575">
          <a:solidFill>
            <a:srgbClr val="00B0F0"/>
          </a:solidFill>
        </a:ln>
      </dgm:spPr>
      <dgm:t>
        <a:bodyPr/>
        <a:lstStyle/>
        <a:p>
          <a:r>
            <a:rPr lang="en-US" sz="2000" b="1" dirty="0">
              <a:solidFill>
                <a:schemeClr val="bg1"/>
              </a:solidFill>
            </a:rPr>
            <a:t>V(g)$attr1</a:t>
          </a:r>
        </a:p>
      </dgm:t>
    </dgm:pt>
    <dgm:pt modelId="{F0FBFCEF-CF7B-4D6B-8B1F-B1022F699347}" type="parTrans" cxnId="{227C8CBA-1C8D-42A8-A589-EDFDB942EF19}">
      <dgm:prSet/>
      <dgm:spPr>
        <a:noFill/>
        <a:ln w="28575">
          <a:solidFill>
            <a:srgbClr val="00B0F0"/>
          </a:solidFill>
        </a:ln>
      </dgm:spPr>
      <dgm:t>
        <a:bodyPr/>
        <a:lstStyle/>
        <a:p>
          <a:endParaRPr lang="en-US" sz="2000" b="1">
            <a:solidFill>
              <a:schemeClr val="bg1"/>
            </a:solidFill>
          </a:endParaRPr>
        </a:p>
      </dgm:t>
    </dgm:pt>
    <dgm:pt modelId="{4FCC3534-E151-4EF1-9FEE-E68747607126}" type="sibTrans" cxnId="{227C8CBA-1C8D-42A8-A589-EDFDB942EF19}">
      <dgm:prSet/>
      <dgm:spPr/>
      <dgm:t>
        <a:bodyPr/>
        <a:lstStyle/>
        <a:p>
          <a:endParaRPr lang="en-US"/>
        </a:p>
      </dgm:t>
    </dgm:pt>
    <dgm:pt modelId="{D8CE06FE-8608-40E9-8D36-AF4948AAEE0A}">
      <dgm:prSet phldrT="[Text]" custT="1"/>
      <dgm:spPr>
        <a:noFill/>
        <a:ln w="28575">
          <a:solidFill>
            <a:srgbClr val="00B0F0"/>
          </a:solidFill>
        </a:ln>
      </dgm:spPr>
      <dgm:t>
        <a:bodyPr/>
        <a:lstStyle/>
        <a:p>
          <a:r>
            <a:rPr lang="en-US" sz="2000" b="1" dirty="0">
              <a:solidFill>
                <a:schemeClr val="bg1"/>
              </a:solidFill>
            </a:rPr>
            <a:t>V(g)$...</a:t>
          </a:r>
        </a:p>
      </dgm:t>
    </dgm:pt>
    <dgm:pt modelId="{A06A130C-8485-4AD3-A0AE-E434514BD80E}" type="parTrans" cxnId="{E40DF60F-AF81-4991-9243-8DF0AC7EB6B9}">
      <dgm:prSet/>
      <dgm:spPr>
        <a:noFill/>
        <a:ln w="28575">
          <a:solidFill>
            <a:srgbClr val="00B0F0"/>
          </a:solidFill>
        </a:ln>
      </dgm:spPr>
      <dgm:t>
        <a:bodyPr/>
        <a:lstStyle/>
        <a:p>
          <a:endParaRPr lang="en-US" sz="2000" b="1">
            <a:solidFill>
              <a:schemeClr val="bg1"/>
            </a:solidFill>
          </a:endParaRPr>
        </a:p>
      </dgm:t>
    </dgm:pt>
    <dgm:pt modelId="{EAFC9904-07A6-4659-9980-627D69C8EE27}" type="sibTrans" cxnId="{E40DF60F-AF81-4991-9243-8DF0AC7EB6B9}">
      <dgm:prSet/>
      <dgm:spPr/>
      <dgm:t>
        <a:bodyPr/>
        <a:lstStyle/>
        <a:p>
          <a:endParaRPr lang="en-US"/>
        </a:p>
      </dgm:t>
    </dgm:pt>
    <dgm:pt modelId="{EE6AD0D9-9DAA-451A-AB17-E962D6F6F518}">
      <dgm:prSet phldrT="[Text]" custT="1"/>
      <dgm:spPr>
        <a:noFill/>
        <a:ln w="28575">
          <a:solidFill>
            <a:srgbClr val="00B0F0"/>
          </a:solidFill>
        </a:ln>
      </dgm:spPr>
      <dgm:t>
        <a:bodyPr/>
        <a:lstStyle/>
        <a:p>
          <a:r>
            <a:rPr lang="en-US" sz="2000" b="1" dirty="0">
              <a:solidFill>
                <a:schemeClr val="bg1"/>
              </a:solidFill>
            </a:rPr>
            <a:t>E(g)$...</a:t>
          </a:r>
        </a:p>
      </dgm:t>
    </dgm:pt>
    <dgm:pt modelId="{7F30E270-A448-45C7-97AC-D72824AF82AC}" type="parTrans" cxnId="{58AADCFB-8C3D-4354-B923-003B2099E28B}">
      <dgm:prSet/>
      <dgm:spPr>
        <a:noFill/>
        <a:ln w="28575">
          <a:solidFill>
            <a:srgbClr val="00B0F0"/>
          </a:solidFill>
        </a:ln>
      </dgm:spPr>
      <dgm:t>
        <a:bodyPr/>
        <a:lstStyle/>
        <a:p>
          <a:endParaRPr lang="en-US" sz="2000" b="1"/>
        </a:p>
      </dgm:t>
    </dgm:pt>
    <dgm:pt modelId="{620BB542-60F8-451C-9D07-B263496E340D}" type="sibTrans" cxnId="{58AADCFB-8C3D-4354-B923-003B2099E28B}">
      <dgm:prSet/>
      <dgm:spPr/>
      <dgm:t>
        <a:bodyPr/>
        <a:lstStyle/>
        <a:p>
          <a:endParaRPr lang="en-US"/>
        </a:p>
      </dgm:t>
    </dgm:pt>
    <dgm:pt modelId="{121AEC7E-D686-4207-8167-7608D7BF958E}" type="pres">
      <dgm:prSet presAssocID="{3334979A-E9A6-4DC8-A6A7-527BD219AC7B}" presName="hierChild1" presStyleCnt="0">
        <dgm:presLayoutVars>
          <dgm:orgChart val="1"/>
          <dgm:chPref val="1"/>
          <dgm:dir/>
          <dgm:animOne val="branch"/>
          <dgm:animLvl val="lvl"/>
          <dgm:resizeHandles/>
        </dgm:presLayoutVars>
      </dgm:prSet>
      <dgm:spPr/>
    </dgm:pt>
    <dgm:pt modelId="{38E4754C-B008-4353-8856-1BEED8119562}" type="pres">
      <dgm:prSet presAssocID="{9DA7E7F3-09D2-4935-9CBF-754F0CE75B73}" presName="hierRoot1" presStyleCnt="0">
        <dgm:presLayoutVars>
          <dgm:hierBranch val="init"/>
        </dgm:presLayoutVars>
      </dgm:prSet>
      <dgm:spPr/>
    </dgm:pt>
    <dgm:pt modelId="{6686EE67-0D49-495D-9359-C86CF69AEBD5}" type="pres">
      <dgm:prSet presAssocID="{9DA7E7F3-09D2-4935-9CBF-754F0CE75B73}" presName="rootComposite1" presStyleCnt="0"/>
      <dgm:spPr/>
    </dgm:pt>
    <dgm:pt modelId="{A8225EA2-9BE2-4463-940B-BFADFCFAFFEF}" type="pres">
      <dgm:prSet presAssocID="{9DA7E7F3-09D2-4935-9CBF-754F0CE75B73}" presName="rootText1" presStyleLbl="node0" presStyleIdx="0" presStyleCnt="1" custScaleY="164629">
        <dgm:presLayoutVars>
          <dgm:chPref val="3"/>
        </dgm:presLayoutVars>
      </dgm:prSet>
      <dgm:spPr/>
    </dgm:pt>
    <dgm:pt modelId="{88A9B331-AC18-4D43-86C1-769BE15B11A4}" type="pres">
      <dgm:prSet presAssocID="{9DA7E7F3-09D2-4935-9CBF-754F0CE75B73}" presName="rootConnector1" presStyleLbl="node1" presStyleIdx="0" presStyleCnt="0"/>
      <dgm:spPr/>
    </dgm:pt>
    <dgm:pt modelId="{AD68B509-49D4-4794-92D6-047D6C4519AD}" type="pres">
      <dgm:prSet presAssocID="{9DA7E7F3-09D2-4935-9CBF-754F0CE75B73}" presName="hierChild2" presStyleCnt="0"/>
      <dgm:spPr/>
    </dgm:pt>
    <dgm:pt modelId="{DC2B63F0-3E7B-4871-9C41-C02A4D379922}" type="pres">
      <dgm:prSet presAssocID="{1538317A-FB15-4E86-A871-9ED1141D4292}" presName="Name64" presStyleLbl="parChTrans1D2" presStyleIdx="0" presStyleCnt="2"/>
      <dgm:spPr/>
    </dgm:pt>
    <dgm:pt modelId="{B77AF0CC-12CA-4C08-864A-B7DE0E97CDF3}" type="pres">
      <dgm:prSet presAssocID="{E3D4D187-2F8E-4C3B-96F7-23745AF66980}" presName="hierRoot2" presStyleCnt="0">
        <dgm:presLayoutVars>
          <dgm:hierBranch val="init"/>
        </dgm:presLayoutVars>
      </dgm:prSet>
      <dgm:spPr/>
    </dgm:pt>
    <dgm:pt modelId="{5F509940-6456-4FA7-AF1C-0D7F086C9DED}" type="pres">
      <dgm:prSet presAssocID="{E3D4D187-2F8E-4C3B-96F7-23745AF66980}" presName="rootComposite" presStyleCnt="0"/>
      <dgm:spPr/>
    </dgm:pt>
    <dgm:pt modelId="{09376266-D8D5-4FA7-9AB2-E5A18DE2A755}" type="pres">
      <dgm:prSet presAssocID="{E3D4D187-2F8E-4C3B-96F7-23745AF66980}" presName="rootText" presStyleLbl="node2" presStyleIdx="0" presStyleCnt="2">
        <dgm:presLayoutVars>
          <dgm:chPref val="3"/>
        </dgm:presLayoutVars>
      </dgm:prSet>
      <dgm:spPr/>
    </dgm:pt>
    <dgm:pt modelId="{EAB80883-6C57-427B-958A-8A1E2DD7AA83}" type="pres">
      <dgm:prSet presAssocID="{E3D4D187-2F8E-4C3B-96F7-23745AF66980}" presName="rootConnector" presStyleLbl="node2" presStyleIdx="0" presStyleCnt="2"/>
      <dgm:spPr/>
    </dgm:pt>
    <dgm:pt modelId="{503611EA-7430-4228-9372-A83061CD03F7}" type="pres">
      <dgm:prSet presAssocID="{E3D4D187-2F8E-4C3B-96F7-23745AF66980}" presName="hierChild4" presStyleCnt="0"/>
      <dgm:spPr/>
    </dgm:pt>
    <dgm:pt modelId="{D9284132-DCFB-42EB-BE86-21044E7D0A7F}" type="pres">
      <dgm:prSet presAssocID="{F0FBFCEF-CF7B-4D6B-8B1F-B1022F699347}" presName="Name64" presStyleLbl="parChTrans1D3" presStyleIdx="0" presStyleCnt="6"/>
      <dgm:spPr/>
    </dgm:pt>
    <dgm:pt modelId="{F3CCD802-7C76-4534-8323-94D341192CFC}" type="pres">
      <dgm:prSet presAssocID="{F1A2AFE6-24C7-4E9A-B7F2-4AB4DEFA4B76}" presName="hierRoot2" presStyleCnt="0">
        <dgm:presLayoutVars>
          <dgm:hierBranch val="init"/>
        </dgm:presLayoutVars>
      </dgm:prSet>
      <dgm:spPr/>
    </dgm:pt>
    <dgm:pt modelId="{499F7458-32DC-4A99-8EA3-3F1B84CF653F}" type="pres">
      <dgm:prSet presAssocID="{F1A2AFE6-24C7-4E9A-B7F2-4AB4DEFA4B76}" presName="rootComposite" presStyleCnt="0"/>
      <dgm:spPr/>
    </dgm:pt>
    <dgm:pt modelId="{335943A5-2075-4585-BC4A-796F912CF943}" type="pres">
      <dgm:prSet presAssocID="{F1A2AFE6-24C7-4E9A-B7F2-4AB4DEFA4B76}" presName="rootText" presStyleLbl="node3" presStyleIdx="0" presStyleCnt="6">
        <dgm:presLayoutVars>
          <dgm:chPref val="3"/>
        </dgm:presLayoutVars>
      </dgm:prSet>
      <dgm:spPr/>
    </dgm:pt>
    <dgm:pt modelId="{754AF3F9-A18F-48D1-80B9-4547B3A2B4E1}" type="pres">
      <dgm:prSet presAssocID="{F1A2AFE6-24C7-4E9A-B7F2-4AB4DEFA4B76}" presName="rootConnector" presStyleLbl="node3" presStyleIdx="0" presStyleCnt="6"/>
      <dgm:spPr/>
    </dgm:pt>
    <dgm:pt modelId="{683FE20B-2D78-4AC5-B15A-1EC4FD5DF2D9}" type="pres">
      <dgm:prSet presAssocID="{F1A2AFE6-24C7-4E9A-B7F2-4AB4DEFA4B76}" presName="hierChild4" presStyleCnt="0"/>
      <dgm:spPr/>
    </dgm:pt>
    <dgm:pt modelId="{AB16D6B8-EFFF-4981-9ABE-2C83E4B12F8B}" type="pres">
      <dgm:prSet presAssocID="{F1A2AFE6-24C7-4E9A-B7F2-4AB4DEFA4B76}" presName="hierChild5" presStyleCnt="0"/>
      <dgm:spPr/>
    </dgm:pt>
    <dgm:pt modelId="{0A080E51-43A4-4BCD-A5A0-ECA6F837CA44}" type="pres">
      <dgm:prSet presAssocID="{AB347842-E791-4E3F-8467-02B4F0EA0CAB}" presName="Name64" presStyleLbl="parChTrans1D3" presStyleIdx="1" presStyleCnt="6"/>
      <dgm:spPr/>
    </dgm:pt>
    <dgm:pt modelId="{74580C49-A9D7-4A71-B639-116A447E32A8}" type="pres">
      <dgm:prSet presAssocID="{4B46A0F5-8AEF-4844-89CC-04A7E8AA03F6}" presName="hierRoot2" presStyleCnt="0">
        <dgm:presLayoutVars>
          <dgm:hierBranch val="init"/>
        </dgm:presLayoutVars>
      </dgm:prSet>
      <dgm:spPr/>
    </dgm:pt>
    <dgm:pt modelId="{1390EA00-75C9-4B80-B09E-9103DC8A4F56}" type="pres">
      <dgm:prSet presAssocID="{4B46A0F5-8AEF-4844-89CC-04A7E8AA03F6}" presName="rootComposite" presStyleCnt="0"/>
      <dgm:spPr/>
    </dgm:pt>
    <dgm:pt modelId="{185C6364-44C6-48DC-B138-682F55FADD56}" type="pres">
      <dgm:prSet presAssocID="{4B46A0F5-8AEF-4844-89CC-04A7E8AA03F6}" presName="rootText" presStyleLbl="node3" presStyleIdx="1" presStyleCnt="6">
        <dgm:presLayoutVars>
          <dgm:chPref val="3"/>
        </dgm:presLayoutVars>
      </dgm:prSet>
      <dgm:spPr/>
    </dgm:pt>
    <dgm:pt modelId="{31D98A56-1321-4912-A051-515FBFA912C2}" type="pres">
      <dgm:prSet presAssocID="{4B46A0F5-8AEF-4844-89CC-04A7E8AA03F6}" presName="rootConnector" presStyleLbl="node3" presStyleIdx="1" presStyleCnt="6"/>
      <dgm:spPr/>
    </dgm:pt>
    <dgm:pt modelId="{6EF503AD-4460-4395-9E37-E83713BB6FAC}" type="pres">
      <dgm:prSet presAssocID="{4B46A0F5-8AEF-4844-89CC-04A7E8AA03F6}" presName="hierChild4" presStyleCnt="0"/>
      <dgm:spPr/>
    </dgm:pt>
    <dgm:pt modelId="{9EA0E594-554D-43BA-860D-2509D1D581A5}" type="pres">
      <dgm:prSet presAssocID="{4B46A0F5-8AEF-4844-89CC-04A7E8AA03F6}" presName="hierChild5" presStyleCnt="0"/>
      <dgm:spPr/>
    </dgm:pt>
    <dgm:pt modelId="{D1B0A163-890A-4DA1-A596-A9847B968CBB}" type="pres">
      <dgm:prSet presAssocID="{A06A130C-8485-4AD3-A0AE-E434514BD80E}" presName="Name64" presStyleLbl="parChTrans1D3" presStyleIdx="2" presStyleCnt="6"/>
      <dgm:spPr/>
    </dgm:pt>
    <dgm:pt modelId="{876BC475-B3DF-4EF4-A345-C37725E32385}" type="pres">
      <dgm:prSet presAssocID="{D8CE06FE-8608-40E9-8D36-AF4948AAEE0A}" presName="hierRoot2" presStyleCnt="0">
        <dgm:presLayoutVars>
          <dgm:hierBranch val="init"/>
        </dgm:presLayoutVars>
      </dgm:prSet>
      <dgm:spPr/>
    </dgm:pt>
    <dgm:pt modelId="{1DF4A794-E24F-46EE-B9A6-D50FFDABF4CF}" type="pres">
      <dgm:prSet presAssocID="{D8CE06FE-8608-40E9-8D36-AF4948AAEE0A}" presName="rootComposite" presStyleCnt="0"/>
      <dgm:spPr/>
    </dgm:pt>
    <dgm:pt modelId="{DA43B041-FE11-4232-8F0F-B5F524B24D3E}" type="pres">
      <dgm:prSet presAssocID="{D8CE06FE-8608-40E9-8D36-AF4948AAEE0A}" presName="rootText" presStyleLbl="node3" presStyleIdx="2" presStyleCnt="6">
        <dgm:presLayoutVars>
          <dgm:chPref val="3"/>
        </dgm:presLayoutVars>
      </dgm:prSet>
      <dgm:spPr/>
    </dgm:pt>
    <dgm:pt modelId="{23FB26AA-81F3-4347-98FA-C10524BE1EFB}" type="pres">
      <dgm:prSet presAssocID="{D8CE06FE-8608-40E9-8D36-AF4948AAEE0A}" presName="rootConnector" presStyleLbl="node3" presStyleIdx="2" presStyleCnt="6"/>
      <dgm:spPr/>
    </dgm:pt>
    <dgm:pt modelId="{FE94A4BB-8C37-4167-BB3F-A498A4D59E35}" type="pres">
      <dgm:prSet presAssocID="{D8CE06FE-8608-40E9-8D36-AF4948AAEE0A}" presName="hierChild4" presStyleCnt="0"/>
      <dgm:spPr/>
    </dgm:pt>
    <dgm:pt modelId="{91252AC3-8B9F-4086-9208-EE4E5584A73C}" type="pres">
      <dgm:prSet presAssocID="{D8CE06FE-8608-40E9-8D36-AF4948AAEE0A}" presName="hierChild5" presStyleCnt="0"/>
      <dgm:spPr/>
    </dgm:pt>
    <dgm:pt modelId="{55A155FE-D2D1-4604-B1C5-1AF7970193DE}" type="pres">
      <dgm:prSet presAssocID="{E3D4D187-2F8E-4C3B-96F7-23745AF66980}" presName="hierChild5" presStyleCnt="0"/>
      <dgm:spPr/>
    </dgm:pt>
    <dgm:pt modelId="{ABDF42FA-0283-4D10-8CB8-E8CECD97AD6B}" type="pres">
      <dgm:prSet presAssocID="{9E073449-5A57-4150-8AFF-90D258C1AA7F}" presName="Name64" presStyleLbl="parChTrans1D2" presStyleIdx="1" presStyleCnt="2"/>
      <dgm:spPr/>
    </dgm:pt>
    <dgm:pt modelId="{5316248E-3F40-48BB-AA7A-01B393D27459}" type="pres">
      <dgm:prSet presAssocID="{1AE9BA78-89FE-4373-B541-6127FE34DD9F}" presName="hierRoot2" presStyleCnt="0">
        <dgm:presLayoutVars>
          <dgm:hierBranch val="init"/>
        </dgm:presLayoutVars>
      </dgm:prSet>
      <dgm:spPr/>
    </dgm:pt>
    <dgm:pt modelId="{24DD4F34-1004-4C20-9A59-758FC7EF5527}" type="pres">
      <dgm:prSet presAssocID="{1AE9BA78-89FE-4373-B541-6127FE34DD9F}" presName="rootComposite" presStyleCnt="0"/>
      <dgm:spPr/>
    </dgm:pt>
    <dgm:pt modelId="{B7F91FFD-33EA-4D47-A139-8488621343AE}" type="pres">
      <dgm:prSet presAssocID="{1AE9BA78-89FE-4373-B541-6127FE34DD9F}" presName="rootText" presStyleLbl="node2" presStyleIdx="1" presStyleCnt="2">
        <dgm:presLayoutVars>
          <dgm:chPref val="3"/>
        </dgm:presLayoutVars>
      </dgm:prSet>
      <dgm:spPr/>
    </dgm:pt>
    <dgm:pt modelId="{E51CB7D2-6114-4EA3-9F83-2A271DE4B19D}" type="pres">
      <dgm:prSet presAssocID="{1AE9BA78-89FE-4373-B541-6127FE34DD9F}" presName="rootConnector" presStyleLbl="node2" presStyleIdx="1" presStyleCnt="2"/>
      <dgm:spPr/>
    </dgm:pt>
    <dgm:pt modelId="{8B5E3921-D53A-4996-96C2-6A8180E018A3}" type="pres">
      <dgm:prSet presAssocID="{1AE9BA78-89FE-4373-B541-6127FE34DD9F}" presName="hierChild4" presStyleCnt="0"/>
      <dgm:spPr/>
    </dgm:pt>
    <dgm:pt modelId="{A5EA80A8-CF58-491F-82CD-061C764268AB}" type="pres">
      <dgm:prSet presAssocID="{49EC2D1A-A849-41A1-BDA4-513156EDA9EB}" presName="Name64" presStyleLbl="parChTrans1D3" presStyleIdx="3" presStyleCnt="6"/>
      <dgm:spPr/>
    </dgm:pt>
    <dgm:pt modelId="{DE8DC850-08DF-469F-8143-801BC8710107}" type="pres">
      <dgm:prSet presAssocID="{927F83EB-47E1-43BF-B018-262ABBAE6BB5}" presName="hierRoot2" presStyleCnt="0">
        <dgm:presLayoutVars>
          <dgm:hierBranch val="init"/>
        </dgm:presLayoutVars>
      </dgm:prSet>
      <dgm:spPr/>
    </dgm:pt>
    <dgm:pt modelId="{3A48128B-B49D-42A5-997A-769AFE8A6E98}" type="pres">
      <dgm:prSet presAssocID="{927F83EB-47E1-43BF-B018-262ABBAE6BB5}" presName="rootComposite" presStyleCnt="0"/>
      <dgm:spPr/>
    </dgm:pt>
    <dgm:pt modelId="{92D90217-2654-4F0B-BC69-5F6341F99FEB}" type="pres">
      <dgm:prSet presAssocID="{927F83EB-47E1-43BF-B018-262ABBAE6BB5}" presName="rootText" presStyleLbl="node3" presStyleIdx="3" presStyleCnt="6">
        <dgm:presLayoutVars>
          <dgm:chPref val="3"/>
        </dgm:presLayoutVars>
      </dgm:prSet>
      <dgm:spPr/>
    </dgm:pt>
    <dgm:pt modelId="{F0647A24-28AA-40CF-B8CE-5944E070EF7B}" type="pres">
      <dgm:prSet presAssocID="{927F83EB-47E1-43BF-B018-262ABBAE6BB5}" presName="rootConnector" presStyleLbl="node3" presStyleIdx="3" presStyleCnt="6"/>
      <dgm:spPr/>
    </dgm:pt>
    <dgm:pt modelId="{D0AAA495-1E40-4294-BD06-92B37EEDF8FE}" type="pres">
      <dgm:prSet presAssocID="{927F83EB-47E1-43BF-B018-262ABBAE6BB5}" presName="hierChild4" presStyleCnt="0"/>
      <dgm:spPr/>
    </dgm:pt>
    <dgm:pt modelId="{7A6B3FE1-0C0F-4C7A-972B-2D6346041B2E}" type="pres">
      <dgm:prSet presAssocID="{927F83EB-47E1-43BF-B018-262ABBAE6BB5}" presName="hierChild5" presStyleCnt="0"/>
      <dgm:spPr/>
    </dgm:pt>
    <dgm:pt modelId="{75F90A9D-0ACC-4E3A-B347-A8F4B953A41D}" type="pres">
      <dgm:prSet presAssocID="{C3CC4A4C-11E0-41CE-A13A-6D62781568C4}" presName="Name64" presStyleLbl="parChTrans1D3" presStyleIdx="4" presStyleCnt="6"/>
      <dgm:spPr/>
    </dgm:pt>
    <dgm:pt modelId="{151D772D-5555-46B5-BD10-66812251AB7D}" type="pres">
      <dgm:prSet presAssocID="{2F7718D1-708F-4DCC-A212-365831344882}" presName="hierRoot2" presStyleCnt="0">
        <dgm:presLayoutVars>
          <dgm:hierBranch val="init"/>
        </dgm:presLayoutVars>
      </dgm:prSet>
      <dgm:spPr/>
    </dgm:pt>
    <dgm:pt modelId="{D9E0F583-7F90-4FAC-8C5C-5FE700EC849D}" type="pres">
      <dgm:prSet presAssocID="{2F7718D1-708F-4DCC-A212-365831344882}" presName="rootComposite" presStyleCnt="0"/>
      <dgm:spPr/>
    </dgm:pt>
    <dgm:pt modelId="{02B4ECB2-B406-4919-A498-7853A578037A}" type="pres">
      <dgm:prSet presAssocID="{2F7718D1-708F-4DCC-A212-365831344882}" presName="rootText" presStyleLbl="node3" presStyleIdx="4" presStyleCnt="6">
        <dgm:presLayoutVars>
          <dgm:chPref val="3"/>
        </dgm:presLayoutVars>
      </dgm:prSet>
      <dgm:spPr/>
    </dgm:pt>
    <dgm:pt modelId="{95B6676A-526D-4BF9-BACF-6190EE403DBF}" type="pres">
      <dgm:prSet presAssocID="{2F7718D1-708F-4DCC-A212-365831344882}" presName="rootConnector" presStyleLbl="node3" presStyleIdx="4" presStyleCnt="6"/>
      <dgm:spPr/>
    </dgm:pt>
    <dgm:pt modelId="{C1D74B22-DBB3-4558-8099-98AE0701C64E}" type="pres">
      <dgm:prSet presAssocID="{2F7718D1-708F-4DCC-A212-365831344882}" presName="hierChild4" presStyleCnt="0"/>
      <dgm:spPr/>
    </dgm:pt>
    <dgm:pt modelId="{402FD631-E60B-43E5-BA1D-9A7978B0AE27}" type="pres">
      <dgm:prSet presAssocID="{2F7718D1-708F-4DCC-A212-365831344882}" presName="hierChild5" presStyleCnt="0"/>
      <dgm:spPr/>
    </dgm:pt>
    <dgm:pt modelId="{2B6F4D94-8D3F-46CD-BC49-0700A297926F}" type="pres">
      <dgm:prSet presAssocID="{7F30E270-A448-45C7-97AC-D72824AF82AC}" presName="Name64" presStyleLbl="parChTrans1D3" presStyleIdx="5" presStyleCnt="6"/>
      <dgm:spPr/>
    </dgm:pt>
    <dgm:pt modelId="{36934CF6-9828-4E67-9A8D-010EB5AE81FD}" type="pres">
      <dgm:prSet presAssocID="{EE6AD0D9-9DAA-451A-AB17-E962D6F6F518}" presName="hierRoot2" presStyleCnt="0">
        <dgm:presLayoutVars>
          <dgm:hierBranch val="init"/>
        </dgm:presLayoutVars>
      </dgm:prSet>
      <dgm:spPr/>
    </dgm:pt>
    <dgm:pt modelId="{372C5BEA-71B6-48FC-B2F3-1EDAE04E9B1B}" type="pres">
      <dgm:prSet presAssocID="{EE6AD0D9-9DAA-451A-AB17-E962D6F6F518}" presName="rootComposite" presStyleCnt="0"/>
      <dgm:spPr/>
    </dgm:pt>
    <dgm:pt modelId="{B91A2E73-C8E1-41AB-9E32-DE4B6D02964F}" type="pres">
      <dgm:prSet presAssocID="{EE6AD0D9-9DAA-451A-AB17-E962D6F6F518}" presName="rootText" presStyleLbl="node3" presStyleIdx="5" presStyleCnt="6">
        <dgm:presLayoutVars>
          <dgm:chPref val="3"/>
        </dgm:presLayoutVars>
      </dgm:prSet>
      <dgm:spPr/>
    </dgm:pt>
    <dgm:pt modelId="{30AE44C5-0CF3-4075-99FD-53E802BDF8B9}" type="pres">
      <dgm:prSet presAssocID="{EE6AD0D9-9DAA-451A-AB17-E962D6F6F518}" presName="rootConnector" presStyleLbl="node3" presStyleIdx="5" presStyleCnt="6"/>
      <dgm:spPr/>
    </dgm:pt>
    <dgm:pt modelId="{56A722FD-167C-4EBB-A21D-965A9AC69091}" type="pres">
      <dgm:prSet presAssocID="{EE6AD0D9-9DAA-451A-AB17-E962D6F6F518}" presName="hierChild4" presStyleCnt="0"/>
      <dgm:spPr/>
    </dgm:pt>
    <dgm:pt modelId="{1B1E1306-8F56-475D-97D8-D5ACB85B94DB}" type="pres">
      <dgm:prSet presAssocID="{EE6AD0D9-9DAA-451A-AB17-E962D6F6F518}" presName="hierChild5" presStyleCnt="0"/>
      <dgm:spPr/>
    </dgm:pt>
    <dgm:pt modelId="{D77B15C8-8353-47CE-AED1-25554093E6AA}" type="pres">
      <dgm:prSet presAssocID="{1AE9BA78-89FE-4373-B541-6127FE34DD9F}" presName="hierChild5" presStyleCnt="0"/>
      <dgm:spPr/>
    </dgm:pt>
    <dgm:pt modelId="{C6F336F7-F8D3-437D-96DA-CE55A0E48319}" type="pres">
      <dgm:prSet presAssocID="{9DA7E7F3-09D2-4935-9CBF-754F0CE75B73}" presName="hierChild3" presStyleCnt="0"/>
      <dgm:spPr/>
    </dgm:pt>
  </dgm:ptLst>
  <dgm:cxnLst>
    <dgm:cxn modelId="{AA06C600-95DD-4A76-B47B-4359C2C54850}" type="presOf" srcId="{D8CE06FE-8608-40E9-8D36-AF4948AAEE0A}" destId="{23FB26AA-81F3-4347-98FA-C10524BE1EFB}" srcOrd="1" destOrd="0" presId="urn:microsoft.com/office/officeart/2009/3/layout/HorizontalOrganizationChart"/>
    <dgm:cxn modelId="{59CADD0B-267B-4BEE-817D-BD1BEF733E04}" srcId="{9DA7E7F3-09D2-4935-9CBF-754F0CE75B73}" destId="{E3D4D187-2F8E-4C3B-96F7-23745AF66980}" srcOrd="0" destOrd="0" parTransId="{1538317A-FB15-4E86-A871-9ED1141D4292}" sibTransId="{D602EA34-E04A-4384-98D4-367948E8512C}"/>
    <dgm:cxn modelId="{7E2A6F0F-8E1F-4ECA-9EDD-9F3807503E79}" srcId="{1AE9BA78-89FE-4373-B541-6127FE34DD9F}" destId="{2F7718D1-708F-4DCC-A212-365831344882}" srcOrd="1" destOrd="0" parTransId="{C3CC4A4C-11E0-41CE-A13A-6D62781568C4}" sibTransId="{E7A9D7A5-136F-4350-AC5E-918168935D49}"/>
    <dgm:cxn modelId="{E40DF60F-AF81-4991-9243-8DF0AC7EB6B9}" srcId="{E3D4D187-2F8E-4C3B-96F7-23745AF66980}" destId="{D8CE06FE-8608-40E9-8D36-AF4948AAEE0A}" srcOrd="2" destOrd="0" parTransId="{A06A130C-8485-4AD3-A0AE-E434514BD80E}" sibTransId="{EAFC9904-07A6-4659-9980-627D69C8EE27}"/>
    <dgm:cxn modelId="{A267A02B-23DE-40E8-BE80-AA194EE77E8B}" type="presOf" srcId="{9DA7E7F3-09D2-4935-9CBF-754F0CE75B73}" destId="{88A9B331-AC18-4D43-86C1-769BE15B11A4}" srcOrd="1" destOrd="0" presId="urn:microsoft.com/office/officeart/2009/3/layout/HorizontalOrganizationChart"/>
    <dgm:cxn modelId="{6CDB7934-9E50-4D05-A04F-63F93178168D}" type="presOf" srcId="{2F7718D1-708F-4DCC-A212-365831344882}" destId="{02B4ECB2-B406-4919-A498-7853A578037A}" srcOrd="0" destOrd="0" presId="urn:microsoft.com/office/officeart/2009/3/layout/HorizontalOrganizationChart"/>
    <dgm:cxn modelId="{44184E37-46F1-451A-93E2-76C13407932B}" type="presOf" srcId="{EE6AD0D9-9DAA-451A-AB17-E962D6F6F518}" destId="{B91A2E73-C8E1-41AB-9E32-DE4B6D02964F}" srcOrd="0" destOrd="0" presId="urn:microsoft.com/office/officeart/2009/3/layout/HorizontalOrganizationChart"/>
    <dgm:cxn modelId="{43B32738-803A-4380-BE2E-D3CF797AB0FE}" type="presOf" srcId="{F1A2AFE6-24C7-4E9A-B7F2-4AB4DEFA4B76}" destId="{335943A5-2075-4585-BC4A-796F912CF943}" srcOrd="0" destOrd="0" presId="urn:microsoft.com/office/officeart/2009/3/layout/HorizontalOrganizationChart"/>
    <dgm:cxn modelId="{9346523A-907E-452F-8EC3-2EC661B52D39}" type="presOf" srcId="{E3D4D187-2F8E-4C3B-96F7-23745AF66980}" destId="{09376266-D8D5-4FA7-9AB2-E5A18DE2A755}" srcOrd="0" destOrd="0" presId="urn:microsoft.com/office/officeart/2009/3/layout/HorizontalOrganizationChart"/>
    <dgm:cxn modelId="{6816213F-B9FE-495F-A20B-087CA32B7ECF}" srcId="{E3D4D187-2F8E-4C3B-96F7-23745AF66980}" destId="{4B46A0F5-8AEF-4844-89CC-04A7E8AA03F6}" srcOrd="1" destOrd="0" parTransId="{AB347842-E791-4E3F-8467-02B4F0EA0CAB}" sibTransId="{78CED983-B956-41FF-AC47-E75EDFCEAEFC}"/>
    <dgm:cxn modelId="{36785860-5B9C-471A-A55E-A7B78F52348F}" type="presOf" srcId="{1538317A-FB15-4E86-A871-9ED1141D4292}" destId="{DC2B63F0-3E7B-4871-9C41-C02A4D379922}" srcOrd="0" destOrd="0" presId="urn:microsoft.com/office/officeart/2009/3/layout/HorizontalOrganizationChart"/>
    <dgm:cxn modelId="{BF791264-DBDC-41B2-91E6-4457B4F78335}" type="presOf" srcId="{C3CC4A4C-11E0-41CE-A13A-6D62781568C4}" destId="{75F90A9D-0ACC-4E3A-B347-A8F4B953A41D}" srcOrd="0" destOrd="0" presId="urn:microsoft.com/office/officeart/2009/3/layout/HorizontalOrganizationChart"/>
    <dgm:cxn modelId="{4C673C6C-2D4E-483D-896A-860777C37469}" type="presOf" srcId="{F1A2AFE6-24C7-4E9A-B7F2-4AB4DEFA4B76}" destId="{754AF3F9-A18F-48D1-80B9-4547B3A2B4E1}" srcOrd="1" destOrd="0" presId="urn:microsoft.com/office/officeart/2009/3/layout/HorizontalOrganizationChart"/>
    <dgm:cxn modelId="{190F7E4D-C228-4724-99DC-5EB00866F971}" type="presOf" srcId="{E3D4D187-2F8E-4C3B-96F7-23745AF66980}" destId="{EAB80883-6C57-427B-958A-8A1E2DD7AA83}" srcOrd="1" destOrd="0" presId="urn:microsoft.com/office/officeart/2009/3/layout/HorizontalOrganizationChart"/>
    <dgm:cxn modelId="{65F49671-4D64-4F06-9F10-676299C1371B}" type="presOf" srcId="{4B46A0F5-8AEF-4844-89CC-04A7E8AA03F6}" destId="{31D98A56-1321-4912-A051-515FBFA912C2}" srcOrd="1" destOrd="0" presId="urn:microsoft.com/office/officeart/2009/3/layout/HorizontalOrganizationChart"/>
    <dgm:cxn modelId="{C6838473-1271-42AD-855A-5567AA847649}" type="presOf" srcId="{9E073449-5A57-4150-8AFF-90D258C1AA7F}" destId="{ABDF42FA-0283-4D10-8CB8-E8CECD97AD6B}" srcOrd="0" destOrd="0" presId="urn:microsoft.com/office/officeart/2009/3/layout/HorizontalOrganizationChart"/>
    <dgm:cxn modelId="{4B122274-1993-4EF3-8A6A-40B0F2B6A52F}" type="presOf" srcId="{AB347842-E791-4E3F-8467-02B4F0EA0CAB}" destId="{0A080E51-43A4-4BCD-A5A0-ECA6F837CA44}" srcOrd="0" destOrd="0" presId="urn:microsoft.com/office/officeart/2009/3/layout/HorizontalOrganizationChart"/>
    <dgm:cxn modelId="{694B358E-2202-420B-90AF-DE86263A3892}" type="presOf" srcId="{A06A130C-8485-4AD3-A0AE-E434514BD80E}" destId="{D1B0A163-890A-4DA1-A596-A9847B968CBB}" srcOrd="0" destOrd="0" presId="urn:microsoft.com/office/officeart/2009/3/layout/HorizontalOrganizationChart"/>
    <dgm:cxn modelId="{96C7F38E-3C51-447E-9944-41F0FE4E897E}" type="presOf" srcId="{927F83EB-47E1-43BF-B018-262ABBAE6BB5}" destId="{F0647A24-28AA-40CF-B8CE-5944E070EF7B}" srcOrd="1" destOrd="0" presId="urn:microsoft.com/office/officeart/2009/3/layout/HorizontalOrganizationChart"/>
    <dgm:cxn modelId="{7B0B9A94-EAA9-453B-8B51-78B1DB4C6973}" type="presOf" srcId="{927F83EB-47E1-43BF-B018-262ABBAE6BB5}" destId="{92D90217-2654-4F0B-BC69-5F6341F99FEB}" srcOrd="0" destOrd="0" presId="urn:microsoft.com/office/officeart/2009/3/layout/HorizontalOrganizationChart"/>
    <dgm:cxn modelId="{E97D3197-B1F5-4C0A-A16C-6A31861597D4}" type="presOf" srcId="{3334979A-E9A6-4DC8-A6A7-527BD219AC7B}" destId="{121AEC7E-D686-4207-8167-7608D7BF958E}" srcOrd="0" destOrd="0" presId="urn:microsoft.com/office/officeart/2009/3/layout/HorizontalOrganizationChart"/>
    <dgm:cxn modelId="{44D0A59D-FA3C-4164-9AA7-87CA3414C1BD}" type="presOf" srcId="{F0FBFCEF-CF7B-4D6B-8B1F-B1022F699347}" destId="{D9284132-DCFB-42EB-BE86-21044E7D0A7F}" srcOrd="0" destOrd="0" presId="urn:microsoft.com/office/officeart/2009/3/layout/HorizontalOrganizationChart"/>
    <dgm:cxn modelId="{97F8369E-5AA5-4584-A1E3-EAE81FE88850}" srcId="{9DA7E7F3-09D2-4935-9CBF-754F0CE75B73}" destId="{1AE9BA78-89FE-4373-B541-6127FE34DD9F}" srcOrd="1" destOrd="0" parTransId="{9E073449-5A57-4150-8AFF-90D258C1AA7F}" sibTransId="{5363210E-894B-4815-9B53-EB931309DB40}"/>
    <dgm:cxn modelId="{F654C1A3-763D-4715-92E8-7CD53B5EA799}" type="presOf" srcId="{1AE9BA78-89FE-4373-B541-6127FE34DD9F}" destId="{E51CB7D2-6114-4EA3-9F83-2A271DE4B19D}" srcOrd="1" destOrd="0" presId="urn:microsoft.com/office/officeart/2009/3/layout/HorizontalOrganizationChart"/>
    <dgm:cxn modelId="{71A55FAB-5D9C-41C0-9592-A3B97597DAB3}" srcId="{1AE9BA78-89FE-4373-B541-6127FE34DD9F}" destId="{927F83EB-47E1-43BF-B018-262ABBAE6BB5}" srcOrd="0" destOrd="0" parTransId="{49EC2D1A-A849-41A1-BDA4-513156EDA9EB}" sibTransId="{0EEEEAB6-EC37-4EAD-B312-F3924E5AC256}"/>
    <dgm:cxn modelId="{BC6CF1B7-0FD0-45E2-8879-FC21AB206626}" type="presOf" srcId="{1AE9BA78-89FE-4373-B541-6127FE34DD9F}" destId="{B7F91FFD-33EA-4D47-A139-8488621343AE}" srcOrd="0" destOrd="0" presId="urn:microsoft.com/office/officeart/2009/3/layout/HorizontalOrganizationChart"/>
    <dgm:cxn modelId="{7F5037B9-071A-4BBF-B593-AE6153B75888}" srcId="{3334979A-E9A6-4DC8-A6A7-527BD219AC7B}" destId="{9DA7E7F3-09D2-4935-9CBF-754F0CE75B73}" srcOrd="0" destOrd="0" parTransId="{96D07843-1209-4990-BA3F-8B6C4ACA48C8}" sibTransId="{524CBC82-70EF-470B-8B8D-11B5CF7F22BB}"/>
    <dgm:cxn modelId="{227C8CBA-1C8D-42A8-A589-EDFDB942EF19}" srcId="{E3D4D187-2F8E-4C3B-96F7-23745AF66980}" destId="{F1A2AFE6-24C7-4E9A-B7F2-4AB4DEFA4B76}" srcOrd="0" destOrd="0" parTransId="{F0FBFCEF-CF7B-4D6B-8B1F-B1022F699347}" sibTransId="{4FCC3534-E151-4EF1-9FEE-E68747607126}"/>
    <dgm:cxn modelId="{1184C5CB-38E3-4ACB-AA14-65771E1302FF}" type="presOf" srcId="{9DA7E7F3-09D2-4935-9CBF-754F0CE75B73}" destId="{A8225EA2-9BE2-4463-940B-BFADFCFAFFEF}" srcOrd="0" destOrd="0" presId="urn:microsoft.com/office/officeart/2009/3/layout/HorizontalOrganizationChart"/>
    <dgm:cxn modelId="{21C8AACE-1F69-431C-B4E4-0609DB96D48E}" type="presOf" srcId="{49EC2D1A-A849-41A1-BDA4-513156EDA9EB}" destId="{A5EA80A8-CF58-491F-82CD-061C764268AB}" srcOrd="0" destOrd="0" presId="urn:microsoft.com/office/officeart/2009/3/layout/HorizontalOrganizationChart"/>
    <dgm:cxn modelId="{C0B3A4D2-4B68-4963-BDAD-77E3A17E0D96}" type="presOf" srcId="{EE6AD0D9-9DAA-451A-AB17-E962D6F6F518}" destId="{30AE44C5-0CF3-4075-99FD-53E802BDF8B9}" srcOrd="1" destOrd="0" presId="urn:microsoft.com/office/officeart/2009/3/layout/HorizontalOrganizationChart"/>
    <dgm:cxn modelId="{961DFDDE-BC83-4378-9805-CC36E59EF1BB}" type="presOf" srcId="{7F30E270-A448-45C7-97AC-D72824AF82AC}" destId="{2B6F4D94-8D3F-46CD-BC49-0700A297926F}" srcOrd="0" destOrd="0" presId="urn:microsoft.com/office/officeart/2009/3/layout/HorizontalOrganizationChart"/>
    <dgm:cxn modelId="{8CC534E8-10FB-4231-BBD1-69DEB4D07F88}" type="presOf" srcId="{D8CE06FE-8608-40E9-8D36-AF4948AAEE0A}" destId="{DA43B041-FE11-4232-8F0F-B5F524B24D3E}" srcOrd="0" destOrd="0" presId="urn:microsoft.com/office/officeart/2009/3/layout/HorizontalOrganizationChart"/>
    <dgm:cxn modelId="{FDDD2FF2-6A59-4CE2-A433-BE1D9DBDBC82}" type="presOf" srcId="{2F7718D1-708F-4DCC-A212-365831344882}" destId="{95B6676A-526D-4BF9-BACF-6190EE403DBF}" srcOrd="1" destOrd="0" presId="urn:microsoft.com/office/officeart/2009/3/layout/HorizontalOrganizationChart"/>
    <dgm:cxn modelId="{D68081F5-1386-4294-BB49-23865DF3BFB2}" type="presOf" srcId="{4B46A0F5-8AEF-4844-89CC-04A7E8AA03F6}" destId="{185C6364-44C6-48DC-B138-682F55FADD56}" srcOrd="0" destOrd="0" presId="urn:microsoft.com/office/officeart/2009/3/layout/HorizontalOrganizationChart"/>
    <dgm:cxn modelId="{58AADCFB-8C3D-4354-B923-003B2099E28B}" srcId="{1AE9BA78-89FE-4373-B541-6127FE34DD9F}" destId="{EE6AD0D9-9DAA-451A-AB17-E962D6F6F518}" srcOrd="2" destOrd="0" parTransId="{7F30E270-A448-45C7-97AC-D72824AF82AC}" sibTransId="{620BB542-60F8-451C-9D07-B263496E340D}"/>
    <dgm:cxn modelId="{0E7E7AA3-5667-4CD0-845D-1BAE4B46F46A}" type="presParOf" srcId="{121AEC7E-D686-4207-8167-7608D7BF958E}" destId="{38E4754C-B008-4353-8856-1BEED8119562}" srcOrd="0" destOrd="0" presId="urn:microsoft.com/office/officeart/2009/3/layout/HorizontalOrganizationChart"/>
    <dgm:cxn modelId="{3BFB588E-4412-4286-BE33-16F5ED07E68B}" type="presParOf" srcId="{38E4754C-B008-4353-8856-1BEED8119562}" destId="{6686EE67-0D49-495D-9359-C86CF69AEBD5}" srcOrd="0" destOrd="0" presId="urn:microsoft.com/office/officeart/2009/3/layout/HorizontalOrganizationChart"/>
    <dgm:cxn modelId="{30FCE542-7E20-48BF-8BF6-814F4D5C9A84}" type="presParOf" srcId="{6686EE67-0D49-495D-9359-C86CF69AEBD5}" destId="{A8225EA2-9BE2-4463-940B-BFADFCFAFFEF}" srcOrd="0" destOrd="0" presId="urn:microsoft.com/office/officeart/2009/3/layout/HorizontalOrganizationChart"/>
    <dgm:cxn modelId="{D89A55DC-3D3B-4D13-BDCC-07714060C6CD}" type="presParOf" srcId="{6686EE67-0D49-495D-9359-C86CF69AEBD5}" destId="{88A9B331-AC18-4D43-86C1-769BE15B11A4}" srcOrd="1" destOrd="0" presId="urn:microsoft.com/office/officeart/2009/3/layout/HorizontalOrganizationChart"/>
    <dgm:cxn modelId="{EA07269E-4701-44A8-9E0A-36967A76FEFB}" type="presParOf" srcId="{38E4754C-B008-4353-8856-1BEED8119562}" destId="{AD68B509-49D4-4794-92D6-047D6C4519AD}" srcOrd="1" destOrd="0" presId="urn:microsoft.com/office/officeart/2009/3/layout/HorizontalOrganizationChart"/>
    <dgm:cxn modelId="{4DEC59EA-6726-40D7-BEC0-FC8F1F050CDD}" type="presParOf" srcId="{AD68B509-49D4-4794-92D6-047D6C4519AD}" destId="{DC2B63F0-3E7B-4871-9C41-C02A4D379922}" srcOrd="0" destOrd="0" presId="urn:microsoft.com/office/officeart/2009/3/layout/HorizontalOrganizationChart"/>
    <dgm:cxn modelId="{2F50E48F-CFB2-49A6-942B-4A6BD4AB4E33}" type="presParOf" srcId="{AD68B509-49D4-4794-92D6-047D6C4519AD}" destId="{B77AF0CC-12CA-4C08-864A-B7DE0E97CDF3}" srcOrd="1" destOrd="0" presId="urn:microsoft.com/office/officeart/2009/3/layout/HorizontalOrganizationChart"/>
    <dgm:cxn modelId="{1AE463B4-4EA6-40B6-93C0-6289631A8629}" type="presParOf" srcId="{B77AF0CC-12CA-4C08-864A-B7DE0E97CDF3}" destId="{5F509940-6456-4FA7-AF1C-0D7F086C9DED}" srcOrd="0" destOrd="0" presId="urn:microsoft.com/office/officeart/2009/3/layout/HorizontalOrganizationChart"/>
    <dgm:cxn modelId="{B35E189A-4487-4D82-8FB3-1E8EC6070D46}" type="presParOf" srcId="{5F509940-6456-4FA7-AF1C-0D7F086C9DED}" destId="{09376266-D8D5-4FA7-9AB2-E5A18DE2A755}" srcOrd="0" destOrd="0" presId="urn:microsoft.com/office/officeart/2009/3/layout/HorizontalOrganizationChart"/>
    <dgm:cxn modelId="{167D3DAC-F8A3-419B-A49D-75BC2E869CFC}" type="presParOf" srcId="{5F509940-6456-4FA7-AF1C-0D7F086C9DED}" destId="{EAB80883-6C57-427B-958A-8A1E2DD7AA83}" srcOrd="1" destOrd="0" presId="urn:microsoft.com/office/officeart/2009/3/layout/HorizontalOrganizationChart"/>
    <dgm:cxn modelId="{D9F9BAC6-CBF6-4A53-B4E9-75B4D6CBB324}" type="presParOf" srcId="{B77AF0CC-12CA-4C08-864A-B7DE0E97CDF3}" destId="{503611EA-7430-4228-9372-A83061CD03F7}" srcOrd="1" destOrd="0" presId="urn:microsoft.com/office/officeart/2009/3/layout/HorizontalOrganizationChart"/>
    <dgm:cxn modelId="{A1339F1B-AE64-41BA-B3AD-9840B4A2309F}" type="presParOf" srcId="{503611EA-7430-4228-9372-A83061CD03F7}" destId="{D9284132-DCFB-42EB-BE86-21044E7D0A7F}" srcOrd="0" destOrd="0" presId="urn:microsoft.com/office/officeart/2009/3/layout/HorizontalOrganizationChart"/>
    <dgm:cxn modelId="{B523889F-BADC-4EC4-9BAC-A6467E4975C7}" type="presParOf" srcId="{503611EA-7430-4228-9372-A83061CD03F7}" destId="{F3CCD802-7C76-4534-8323-94D341192CFC}" srcOrd="1" destOrd="0" presId="urn:microsoft.com/office/officeart/2009/3/layout/HorizontalOrganizationChart"/>
    <dgm:cxn modelId="{0013E346-05EA-44B7-84AE-DEE9E2067451}" type="presParOf" srcId="{F3CCD802-7C76-4534-8323-94D341192CFC}" destId="{499F7458-32DC-4A99-8EA3-3F1B84CF653F}" srcOrd="0" destOrd="0" presId="urn:microsoft.com/office/officeart/2009/3/layout/HorizontalOrganizationChart"/>
    <dgm:cxn modelId="{B8E1384B-42D2-4A87-BD9D-0CE3A7DC9F9B}" type="presParOf" srcId="{499F7458-32DC-4A99-8EA3-3F1B84CF653F}" destId="{335943A5-2075-4585-BC4A-796F912CF943}" srcOrd="0" destOrd="0" presId="urn:microsoft.com/office/officeart/2009/3/layout/HorizontalOrganizationChart"/>
    <dgm:cxn modelId="{3239922F-8525-4CC1-B605-BB800E603DF0}" type="presParOf" srcId="{499F7458-32DC-4A99-8EA3-3F1B84CF653F}" destId="{754AF3F9-A18F-48D1-80B9-4547B3A2B4E1}" srcOrd="1" destOrd="0" presId="urn:microsoft.com/office/officeart/2009/3/layout/HorizontalOrganizationChart"/>
    <dgm:cxn modelId="{08184479-295D-4DFB-8DE3-29F40455B4DE}" type="presParOf" srcId="{F3CCD802-7C76-4534-8323-94D341192CFC}" destId="{683FE20B-2D78-4AC5-B15A-1EC4FD5DF2D9}" srcOrd="1" destOrd="0" presId="urn:microsoft.com/office/officeart/2009/3/layout/HorizontalOrganizationChart"/>
    <dgm:cxn modelId="{8D7E0112-1EA9-4F8A-860E-D5EB72E57EA6}" type="presParOf" srcId="{F3CCD802-7C76-4534-8323-94D341192CFC}" destId="{AB16D6B8-EFFF-4981-9ABE-2C83E4B12F8B}" srcOrd="2" destOrd="0" presId="urn:microsoft.com/office/officeart/2009/3/layout/HorizontalOrganizationChart"/>
    <dgm:cxn modelId="{9CA3FBFD-6A32-419E-BCF5-FEAC8AB8DA51}" type="presParOf" srcId="{503611EA-7430-4228-9372-A83061CD03F7}" destId="{0A080E51-43A4-4BCD-A5A0-ECA6F837CA44}" srcOrd="2" destOrd="0" presId="urn:microsoft.com/office/officeart/2009/3/layout/HorizontalOrganizationChart"/>
    <dgm:cxn modelId="{A8915386-60D0-41B6-BF70-4D66054051AF}" type="presParOf" srcId="{503611EA-7430-4228-9372-A83061CD03F7}" destId="{74580C49-A9D7-4A71-B639-116A447E32A8}" srcOrd="3" destOrd="0" presId="urn:microsoft.com/office/officeart/2009/3/layout/HorizontalOrganizationChart"/>
    <dgm:cxn modelId="{6BE50004-8319-4881-8D9D-BFB84F82E035}" type="presParOf" srcId="{74580C49-A9D7-4A71-B639-116A447E32A8}" destId="{1390EA00-75C9-4B80-B09E-9103DC8A4F56}" srcOrd="0" destOrd="0" presId="urn:microsoft.com/office/officeart/2009/3/layout/HorizontalOrganizationChart"/>
    <dgm:cxn modelId="{EFEE7B57-FAF5-422B-AB54-CD6882F04498}" type="presParOf" srcId="{1390EA00-75C9-4B80-B09E-9103DC8A4F56}" destId="{185C6364-44C6-48DC-B138-682F55FADD56}" srcOrd="0" destOrd="0" presId="urn:microsoft.com/office/officeart/2009/3/layout/HorizontalOrganizationChart"/>
    <dgm:cxn modelId="{0C18EBD8-DB3A-4ED5-8FC5-D549E28C28A6}" type="presParOf" srcId="{1390EA00-75C9-4B80-B09E-9103DC8A4F56}" destId="{31D98A56-1321-4912-A051-515FBFA912C2}" srcOrd="1" destOrd="0" presId="urn:microsoft.com/office/officeart/2009/3/layout/HorizontalOrganizationChart"/>
    <dgm:cxn modelId="{73775F38-A5BB-4F7D-9056-887937781250}" type="presParOf" srcId="{74580C49-A9D7-4A71-B639-116A447E32A8}" destId="{6EF503AD-4460-4395-9E37-E83713BB6FAC}" srcOrd="1" destOrd="0" presId="urn:microsoft.com/office/officeart/2009/3/layout/HorizontalOrganizationChart"/>
    <dgm:cxn modelId="{09D01CFC-F7C8-4B19-AD50-F736B103BB1A}" type="presParOf" srcId="{74580C49-A9D7-4A71-B639-116A447E32A8}" destId="{9EA0E594-554D-43BA-860D-2509D1D581A5}" srcOrd="2" destOrd="0" presId="urn:microsoft.com/office/officeart/2009/3/layout/HorizontalOrganizationChart"/>
    <dgm:cxn modelId="{51F53B8B-3945-4CA5-93D0-3D48ED8AAB96}" type="presParOf" srcId="{503611EA-7430-4228-9372-A83061CD03F7}" destId="{D1B0A163-890A-4DA1-A596-A9847B968CBB}" srcOrd="4" destOrd="0" presId="urn:microsoft.com/office/officeart/2009/3/layout/HorizontalOrganizationChart"/>
    <dgm:cxn modelId="{807C982C-4230-44F3-A862-77FC6EC12388}" type="presParOf" srcId="{503611EA-7430-4228-9372-A83061CD03F7}" destId="{876BC475-B3DF-4EF4-A345-C37725E32385}" srcOrd="5" destOrd="0" presId="urn:microsoft.com/office/officeart/2009/3/layout/HorizontalOrganizationChart"/>
    <dgm:cxn modelId="{2C9B59FC-82C8-4B79-8F77-126C59090EB6}" type="presParOf" srcId="{876BC475-B3DF-4EF4-A345-C37725E32385}" destId="{1DF4A794-E24F-46EE-B9A6-D50FFDABF4CF}" srcOrd="0" destOrd="0" presId="urn:microsoft.com/office/officeart/2009/3/layout/HorizontalOrganizationChart"/>
    <dgm:cxn modelId="{F2BF5BE6-E3C4-418C-A8FB-4128DEFF4719}" type="presParOf" srcId="{1DF4A794-E24F-46EE-B9A6-D50FFDABF4CF}" destId="{DA43B041-FE11-4232-8F0F-B5F524B24D3E}" srcOrd="0" destOrd="0" presId="urn:microsoft.com/office/officeart/2009/3/layout/HorizontalOrganizationChart"/>
    <dgm:cxn modelId="{FFAF3646-BF29-4F34-A1F9-D806B79DADA3}" type="presParOf" srcId="{1DF4A794-E24F-46EE-B9A6-D50FFDABF4CF}" destId="{23FB26AA-81F3-4347-98FA-C10524BE1EFB}" srcOrd="1" destOrd="0" presId="urn:microsoft.com/office/officeart/2009/3/layout/HorizontalOrganizationChart"/>
    <dgm:cxn modelId="{2CBC63F6-E853-473B-85E1-1DD4132A0E03}" type="presParOf" srcId="{876BC475-B3DF-4EF4-A345-C37725E32385}" destId="{FE94A4BB-8C37-4167-BB3F-A498A4D59E35}" srcOrd="1" destOrd="0" presId="urn:microsoft.com/office/officeart/2009/3/layout/HorizontalOrganizationChart"/>
    <dgm:cxn modelId="{D38F0C3B-888A-4E77-821F-A92277BCE677}" type="presParOf" srcId="{876BC475-B3DF-4EF4-A345-C37725E32385}" destId="{91252AC3-8B9F-4086-9208-EE4E5584A73C}" srcOrd="2" destOrd="0" presId="urn:microsoft.com/office/officeart/2009/3/layout/HorizontalOrganizationChart"/>
    <dgm:cxn modelId="{9A822BA2-DA87-4B10-BB91-98F23A9A68AB}" type="presParOf" srcId="{B77AF0CC-12CA-4C08-864A-B7DE0E97CDF3}" destId="{55A155FE-D2D1-4604-B1C5-1AF7970193DE}" srcOrd="2" destOrd="0" presId="urn:microsoft.com/office/officeart/2009/3/layout/HorizontalOrganizationChart"/>
    <dgm:cxn modelId="{C49ECE42-E44D-4506-B09F-3442DF17DE8B}" type="presParOf" srcId="{AD68B509-49D4-4794-92D6-047D6C4519AD}" destId="{ABDF42FA-0283-4D10-8CB8-E8CECD97AD6B}" srcOrd="2" destOrd="0" presId="urn:microsoft.com/office/officeart/2009/3/layout/HorizontalOrganizationChart"/>
    <dgm:cxn modelId="{E19B8B87-EF8B-4E1A-BBE8-3FB12143DFC2}" type="presParOf" srcId="{AD68B509-49D4-4794-92D6-047D6C4519AD}" destId="{5316248E-3F40-48BB-AA7A-01B393D27459}" srcOrd="3" destOrd="0" presId="urn:microsoft.com/office/officeart/2009/3/layout/HorizontalOrganizationChart"/>
    <dgm:cxn modelId="{F959F8A9-652E-40D4-9A7D-7687E5D1BDFF}" type="presParOf" srcId="{5316248E-3F40-48BB-AA7A-01B393D27459}" destId="{24DD4F34-1004-4C20-9A59-758FC7EF5527}" srcOrd="0" destOrd="0" presId="urn:microsoft.com/office/officeart/2009/3/layout/HorizontalOrganizationChart"/>
    <dgm:cxn modelId="{FAC06D0C-6439-4A0E-94D1-79D3DDBD0D71}" type="presParOf" srcId="{24DD4F34-1004-4C20-9A59-758FC7EF5527}" destId="{B7F91FFD-33EA-4D47-A139-8488621343AE}" srcOrd="0" destOrd="0" presId="urn:microsoft.com/office/officeart/2009/3/layout/HorizontalOrganizationChart"/>
    <dgm:cxn modelId="{8BF85163-6FE5-4AF6-87ED-545336A3B525}" type="presParOf" srcId="{24DD4F34-1004-4C20-9A59-758FC7EF5527}" destId="{E51CB7D2-6114-4EA3-9F83-2A271DE4B19D}" srcOrd="1" destOrd="0" presId="urn:microsoft.com/office/officeart/2009/3/layout/HorizontalOrganizationChart"/>
    <dgm:cxn modelId="{3635A761-3DA8-4585-9684-6AE80652E94D}" type="presParOf" srcId="{5316248E-3F40-48BB-AA7A-01B393D27459}" destId="{8B5E3921-D53A-4996-96C2-6A8180E018A3}" srcOrd="1" destOrd="0" presId="urn:microsoft.com/office/officeart/2009/3/layout/HorizontalOrganizationChart"/>
    <dgm:cxn modelId="{46D10A34-AFD5-4D88-A0E8-60E5698407D0}" type="presParOf" srcId="{8B5E3921-D53A-4996-96C2-6A8180E018A3}" destId="{A5EA80A8-CF58-491F-82CD-061C764268AB}" srcOrd="0" destOrd="0" presId="urn:microsoft.com/office/officeart/2009/3/layout/HorizontalOrganizationChart"/>
    <dgm:cxn modelId="{BE9B3D81-DF65-40FF-85FD-1ECCA75723A1}" type="presParOf" srcId="{8B5E3921-D53A-4996-96C2-6A8180E018A3}" destId="{DE8DC850-08DF-469F-8143-801BC8710107}" srcOrd="1" destOrd="0" presId="urn:microsoft.com/office/officeart/2009/3/layout/HorizontalOrganizationChart"/>
    <dgm:cxn modelId="{F8D23993-FEEA-41CD-A29A-3F5DEEDC780A}" type="presParOf" srcId="{DE8DC850-08DF-469F-8143-801BC8710107}" destId="{3A48128B-B49D-42A5-997A-769AFE8A6E98}" srcOrd="0" destOrd="0" presId="urn:microsoft.com/office/officeart/2009/3/layout/HorizontalOrganizationChart"/>
    <dgm:cxn modelId="{3583C36E-9206-45AF-82B1-EF8BF5399B43}" type="presParOf" srcId="{3A48128B-B49D-42A5-997A-769AFE8A6E98}" destId="{92D90217-2654-4F0B-BC69-5F6341F99FEB}" srcOrd="0" destOrd="0" presId="urn:microsoft.com/office/officeart/2009/3/layout/HorizontalOrganizationChart"/>
    <dgm:cxn modelId="{3B3E298E-8778-404A-8C53-523FBD1BC158}" type="presParOf" srcId="{3A48128B-B49D-42A5-997A-769AFE8A6E98}" destId="{F0647A24-28AA-40CF-B8CE-5944E070EF7B}" srcOrd="1" destOrd="0" presId="urn:microsoft.com/office/officeart/2009/3/layout/HorizontalOrganizationChart"/>
    <dgm:cxn modelId="{C49E2B9C-1E3C-433D-8368-ED0B6B288C5C}" type="presParOf" srcId="{DE8DC850-08DF-469F-8143-801BC8710107}" destId="{D0AAA495-1E40-4294-BD06-92B37EEDF8FE}" srcOrd="1" destOrd="0" presId="urn:microsoft.com/office/officeart/2009/3/layout/HorizontalOrganizationChart"/>
    <dgm:cxn modelId="{218D957A-11C1-4A49-BCC0-E1EFF0F6110E}" type="presParOf" srcId="{DE8DC850-08DF-469F-8143-801BC8710107}" destId="{7A6B3FE1-0C0F-4C7A-972B-2D6346041B2E}" srcOrd="2" destOrd="0" presId="urn:microsoft.com/office/officeart/2009/3/layout/HorizontalOrganizationChart"/>
    <dgm:cxn modelId="{4D590048-D017-49F5-91D8-065C10FB6CCA}" type="presParOf" srcId="{8B5E3921-D53A-4996-96C2-6A8180E018A3}" destId="{75F90A9D-0ACC-4E3A-B347-A8F4B953A41D}" srcOrd="2" destOrd="0" presId="urn:microsoft.com/office/officeart/2009/3/layout/HorizontalOrganizationChart"/>
    <dgm:cxn modelId="{AA24F82A-3B31-498E-A688-13EBE4C0E620}" type="presParOf" srcId="{8B5E3921-D53A-4996-96C2-6A8180E018A3}" destId="{151D772D-5555-46B5-BD10-66812251AB7D}" srcOrd="3" destOrd="0" presId="urn:microsoft.com/office/officeart/2009/3/layout/HorizontalOrganizationChart"/>
    <dgm:cxn modelId="{94AFA147-6C05-4E11-8FB8-9FBBD08FEB97}" type="presParOf" srcId="{151D772D-5555-46B5-BD10-66812251AB7D}" destId="{D9E0F583-7F90-4FAC-8C5C-5FE700EC849D}" srcOrd="0" destOrd="0" presId="urn:microsoft.com/office/officeart/2009/3/layout/HorizontalOrganizationChart"/>
    <dgm:cxn modelId="{82545EF7-FD3E-4405-83B1-B3963D3C3074}" type="presParOf" srcId="{D9E0F583-7F90-4FAC-8C5C-5FE700EC849D}" destId="{02B4ECB2-B406-4919-A498-7853A578037A}" srcOrd="0" destOrd="0" presId="urn:microsoft.com/office/officeart/2009/3/layout/HorizontalOrganizationChart"/>
    <dgm:cxn modelId="{3E1A9BED-09B3-4418-8094-E29643AFC954}" type="presParOf" srcId="{D9E0F583-7F90-4FAC-8C5C-5FE700EC849D}" destId="{95B6676A-526D-4BF9-BACF-6190EE403DBF}" srcOrd="1" destOrd="0" presId="urn:microsoft.com/office/officeart/2009/3/layout/HorizontalOrganizationChart"/>
    <dgm:cxn modelId="{7714D6BB-9495-48D8-9C0A-D7DF45F1917A}" type="presParOf" srcId="{151D772D-5555-46B5-BD10-66812251AB7D}" destId="{C1D74B22-DBB3-4558-8099-98AE0701C64E}" srcOrd="1" destOrd="0" presId="urn:microsoft.com/office/officeart/2009/3/layout/HorizontalOrganizationChart"/>
    <dgm:cxn modelId="{903B9BEB-ED05-4455-91F9-7EBD9D89BA2B}" type="presParOf" srcId="{151D772D-5555-46B5-BD10-66812251AB7D}" destId="{402FD631-E60B-43E5-BA1D-9A7978B0AE27}" srcOrd="2" destOrd="0" presId="urn:microsoft.com/office/officeart/2009/3/layout/HorizontalOrganizationChart"/>
    <dgm:cxn modelId="{1BC83EF5-78B4-4445-9D95-F4D9FF1A2898}" type="presParOf" srcId="{8B5E3921-D53A-4996-96C2-6A8180E018A3}" destId="{2B6F4D94-8D3F-46CD-BC49-0700A297926F}" srcOrd="4" destOrd="0" presId="urn:microsoft.com/office/officeart/2009/3/layout/HorizontalOrganizationChart"/>
    <dgm:cxn modelId="{3D6E2D9B-1BDE-4F5C-A0E7-13CCD1B33BA0}" type="presParOf" srcId="{8B5E3921-D53A-4996-96C2-6A8180E018A3}" destId="{36934CF6-9828-4E67-9A8D-010EB5AE81FD}" srcOrd="5" destOrd="0" presId="urn:microsoft.com/office/officeart/2009/3/layout/HorizontalOrganizationChart"/>
    <dgm:cxn modelId="{C81358E9-3226-4CE5-A384-5410F527C253}" type="presParOf" srcId="{36934CF6-9828-4E67-9A8D-010EB5AE81FD}" destId="{372C5BEA-71B6-48FC-B2F3-1EDAE04E9B1B}" srcOrd="0" destOrd="0" presId="urn:microsoft.com/office/officeart/2009/3/layout/HorizontalOrganizationChart"/>
    <dgm:cxn modelId="{6B7709A5-3E2C-4303-A7F0-041537A6C3B1}" type="presParOf" srcId="{372C5BEA-71B6-48FC-B2F3-1EDAE04E9B1B}" destId="{B91A2E73-C8E1-41AB-9E32-DE4B6D02964F}" srcOrd="0" destOrd="0" presId="urn:microsoft.com/office/officeart/2009/3/layout/HorizontalOrganizationChart"/>
    <dgm:cxn modelId="{7E1BEA21-19FB-4E76-841E-C3FC015D8FB4}" type="presParOf" srcId="{372C5BEA-71B6-48FC-B2F3-1EDAE04E9B1B}" destId="{30AE44C5-0CF3-4075-99FD-53E802BDF8B9}" srcOrd="1" destOrd="0" presId="urn:microsoft.com/office/officeart/2009/3/layout/HorizontalOrganizationChart"/>
    <dgm:cxn modelId="{8D745D55-25F2-4A95-BA39-0F1F82D5CAC6}" type="presParOf" srcId="{36934CF6-9828-4E67-9A8D-010EB5AE81FD}" destId="{56A722FD-167C-4EBB-A21D-965A9AC69091}" srcOrd="1" destOrd="0" presId="urn:microsoft.com/office/officeart/2009/3/layout/HorizontalOrganizationChart"/>
    <dgm:cxn modelId="{4E4B89C2-2C3A-4210-A734-E8DE752875E8}" type="presParOf" srcId="{36934CF6-9828-4E67-9A8D-010EB5AE81FD}" destId="{1B1E1306-8F56-475D-97D8-D5ACB85B94DB}" srcOrd="2" destOrd="0" presId="urn:microsoft.com/office/officeart/2009/3/layout/HorizontalOrganizationChart"/>
    <dgm:cxn modelId="{C0577F50-9867-4D47-A9A9-6153B7F3BB99}" type="presParOf" srcId="{5316248E-3F40-48BB-AA7A-01B393D27459}" destId="{D77B15C8-8353-47CE-AED1-25554093E6AA}" srcOrd="2" destOrd="0" presId="urn:microsoft.com/office/officeart/2009/3/layout/HorizontalOrganizationChart"/>
    <dgm:cxn modelId="{BE12BF63-B770-4579-A4E0-7AC08C579FCE}" type="presParOf" srcId="{38E4754C-B008-4353-8856-1BEED8119562}" destId="{C6F336F7-F8D3-437D-96DA-CE55A0E48319}" srcOrd="2" destOrd="0" presId="urn:microsoft.com/office/officeart/2009/3/layout/HorizontalOrganizationChart"/>
  </dgm:cxnLst>
  <dgm:bg/>
  <dgm:whole>
    <a:ln w="38100">
      <a:noFill/>
    </a:ln>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6F4D94-8D3F-46CD-BC49-0700A297926F}">
      <dsp:nvSpPr>
        <dsp:cNvPr id="0" name=""/>
        <dsp:cNvSpPr/>
      </dsp:nvSpPr>
      <dsp:spPr>
        <a:xfrm>
          <a:off x="6319232" y="3660151"/>
          <a:ext cx="390651" cy="839901"/>
        </a:xfrm>
        <a:custGeom>
          <a:avLst/>
          <a:gdLst/>
          <a:ahLst/>
          <a:cxnLst/>
          <a:rect l="0" t="0" r="0" b="0"/>
          <a:pathLst>
            <a:path>
              <a:moveTo>
                <a:pt x="0" y="0"/>
              </a:moveTo>
              <a:lnTo>
                <a:pt x="195325" y="0"/>
              </a:lnTo>
              <a:lnTo>
                <a:pt x="195325" y="839901"/>
              </a:lnTo>
              <a:lnTo>
                <a:pt x="390651" y="839901"/>
              </a:lnTo>
            </a:path>
          </a:pathLst>
        </a:custGeom>
        <a:noFill/>
        <a:ln w="28575"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75F90A9D-0ACC-4E3A-B347-A8F4B953A41D}">
      <dsp:nvSpPr>
        <dsp:cNvPr id="0" name=""/>
        <dsp:cNvSpPr/>
      </dsp:nvSpPr>
      <dsp:spPr>
        <a:xfrm>
          <a:off x="6319232" y="3614431"/>
          <a:ext cx="390651" cy="91440"/>
        </a:xfrm>
        <a:custGeom>
          <a:avLst/>
          <a:gdLst/>
          <a:ahLst/>
          <a:cxnLst/>
          <a:rect l="0" t="0" r="0" b="0"/>
          <a:pathLst>
            <a:path>
              <a:moveTo>
                <a:pt x="0" y="45720"/>
              </a:moveTo>
              <a:lnTo>
                <a:pt x="390651" y="45720"/>
              </a:lnTo>
            </a:path>
          </a:pathLst>
        </a:custGeom>
        <a:noFill/>
        <a:ln w="28575"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A5EA80A8-CF58-491F-82CD-061C764268AB}">
      <dsp:nvSpPr>
        <dsp:cNvPr id="0" name=""/>
        <dsp:cNvSpPr/>
      </dsp:nvSpPr>
      <dsp:spPr>
        <a:xfrm>
          <a:off x="6319232" y="2820250"/>
          <a:ext cx="390651" cy="839901"/>
        </a:xfrm>
        <a:custGeom>
          <a:avLst/>
          <a:gdLst/>
          <a:ahLst/>
          <a:cxnLst/>
          <a:rect l="0" t="0" r="0" b="0"/>
          <a:pathLst>
            <a:path>
              <a:moveTo>
                <a:pt x="0" y="839901"/>
              </a:moveTo>
              <a:lnTo>
                <a:pt x="195325" y="839901"/>
              </a:lnTo>
              <a:lnTo>
                <a:pt x="195325" y="0"/>
              </a:lnTo>
              <a:lnTo>
                <a:pt x="390651" y="0"/>
              </a:lnTo>
            </a:path>
          </a:pathLst>
        </a:custGeom>
        <a:noFill/>
        <a:ln w="28575"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ABDF42FA-0283-4D10-8CB8-E8CECD97AD6B}">
      <dsp:nvSpPr>
        <dsp:cNvPr id="0" name=""/>
        <dsp:cNvSpPr/>
      </dsp:nvSpPr>
      <dsp:spPr>
        <a:xfrm>
          <a:off x="3975321" y="2400300"/>
          <a:ext cx="390651" cy="1259851"/>
        </a:xfrm>
        <a:custGeom>
          <a:avLst/>
          <a:gdLst/>
          <a:ahLst/>
          <a:cxnLst/>
          <a:rect l="0" t="0" r="0" b="0"/>
          <a:pathLst>
            <a:path>
              <a:moveTo>
                <a:pt x="0" y="0"/>
              </a:moveTo>
              <a:lnTo>
                <a:pt x="195325" y="0"/>
              </a:lnTo>
              <a:lnTo>
                <a:pt x="195325" y="1259851"/>
              </a:lnTo>
              <a:lnTo>
                <a:pt x="390651" y="1259851"/>
              </a:lnTo>
            </a:path>
          </a:pathLst>
        </a:custGeom>
        <a:noFill/>
        <a:ln w="28575"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D1B0A163-890A-4DA1-A596-A9847B968CBB}">
      <dsp:nvSpPr>
        <dsp:cNvPr id="0" name=""/>
        <dsp:cNvSpPr/>
      </dsp:nvSpPr>
      <dsp:spPr>
        <a:xfrm>
          <a:off x="6319232" y="1140448"/>
          <a:ext cx="390651" cy="839901"/>
        </a:xfrm>
        <a:custGeom>
          <a:avLst/>
          <a:gdLst/>
          <a:ahLst/>
          <a:cxnLst/>
          <a:rect l="0" t="0" r="0" b="0"/>
          <a:pathLst>
            <a:path>
              <a:moveTo>
                <a:pt x="0" y="0"/>
              </a:moveTo>
              <a:lnTo>
                <a:pt x="195325" y="0"/>
              </a:lnTo>
              <a:lnTo>
                <a:pt x="195325" y="839901"/>
              </a:lnTo>
              <a:lnTo>
                <a:pt x="390651" y="839901"/>
              </a:lnTo>
            </a:path>
          </a:pathLst>
        </a:custGeom>
        <a:noFill/>
        <a:ln w="28575"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0A080E51-43A4-4BCD-A5A0-ECA6F837CA44}">
      <dsp:nvSpPr>
        <dsp:cNvPr id="0" name=""/>
        <dsp:cNvSpPr/>
      </dsp:nvSpPr>
      <dsp:spPr>
        <a:xfrm>
          <a:off x="6319232" y="1094728"/>
          <a:ext cx="390651" cy="91440"/>
        </a:xfrm>
        <a:custGeom>
          <a:avLst/>
          <a:gdLst/>
          <a:ahLst/>
          <a:cxnLst/>
          <a:rect l="0" t="0" r="0" b="0"/>
          <a:pathLst>
            <a:path>
              <a:moveTo>
                <a:pt x="0" y="45720"/>
              </a:moveTo>
              <a:lnTo>
                <a:pt x="390651" y="45720"/>
              </a:lnTo>
            </a:path>
          </a:pathLst>
        </a:custGeom>
        <a:noFill/>
        <a:ln w="28575"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D9284132-DCFB-42EB-BE86-21044E7D0A7F}">
      <dsp:nvSpPr>
        <dsp:cNvPr id="0" name=""/>
        <dsp:cNvSpPr/>
      </dsp:nvSpPr>
      <dsp:spPr>
        <a:xfrm>
          <a:off x="6319232" y="300546"/>
          <a:ext cx="390651" cy="839901"/>
        </a:xfrm>
        <a:custGeom>
          <a:avLst/>
          <a:gdLst/>
          <a:ahLst/>
          <a:cxnLst/>
          <a:rect l="0" t="0" r="0" b="0"/>
          <a:pathLst>
            <a:path>
              <a:moveTo>
                <a:pt x="0" y="839901"/>
              </a:moveTo>
              <a:lnTo>
                <a:pt x="195325" y="839901"/>
              </a:lnTo>
              <a:lnTo>
                <a:pt x="195325" y="0"/>
              </a:lnTo>
              <a:lnTo>
                <a:pt x="390651" y="0"/>
              </a:lnTo>
            </a:path>
          </a:pathLst>
        </a:custGeom>
        <a:noFill/>
        <a:ln w="28575"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DC2B63F0-3E7B-4871-9C41-C02A4D379922}">
      <dsp:nvSpPr>
        <dsp:cNvPr id="0" name=""/>
        <dsp:cNvSpPr/>
      </dsp:nvSpPr>
      <dsp:spPr>
        <a:xfrm>
          <a:off x="3975321" y="1140448"/>
          <a:ext cx="390651" cy="1259851"/>
        </a:xfrm>
        <a:custGeom>
          <a:avLst/>
          <a:gdLst/>
          <a:ahLst/>
          <a:cxnLst/>
          <a:rect l="0" t="0" r="0" b="0"/>
          <a:pathLst>
            <a:path>
              <a:moveTo>
                <a:pt x="0" y="1259851"/>
              </a:moveTo>
              <a:lnTo>
                <a:pt x="195325" y="1259851"/>
              </a:lnTo>
              <a:lnTo>
                <a:pt x="195325" y="0"/>
              </a:lnTo>
              <a:lnTo>
                <a:pt x="390651" y="0"/>
              </a:lnTo>
            </a:path>
          </a:pathLst>
        </a:custGeom>
        <a:noFill/>
        <a:ln w="28575" cap="flat" cmpd="sng" algn="ctr">
          <a:solidFill>
            <a:srgbClr val="00B0F0"/>
          </a:solidFill>
          <a:prstDash val="solid"/>
        </a:ln>
        <a:effectLst/>
      </dsp:spPr>
      <dsp:style>
        <a:lnRef idx="2">
          <a:scrgbClr r="0" g="0" b="0"/>
        </a:lnRef>
        <a:fillRef idx="0">
          <a:scrgbClr r="0" g="0" b="0"/>
        </a:fillRef>
        <a:effectRef idx="0">
          <a:scrgbClr r="0" g="0" b="0"/>
        </a:effectRef>
        <a:fontRef idx="minor"/>
      </dsp:style>
    </dsp:sp>
    <dsp:sp modelId="{A8225EA2-9BE2-4463-940B-BFADFCFAFFEF}">
      <dsp:nvSpPr>
        <dsp:cNvPr id="0" name=""/>
        <dsp:cNvSpPr/>
      </dsp:nvSpPr>
      <dsp:spPr>
        <a:xfrm>
          <a:off x="2022063" y="1909916"/>
          <a:ext cx="1953258" cy="980767"/>
        </a:xfrm>
        <a:prstGeom prst="rect">
          <a:avLst/>
        </a:prstGeom>
        <a:noFill/>
        <a:ln w="28575" cap="flat" cmpd="sng" algn="ctr">
          <a:solidFill>
            <a:srgbClr val="00B0F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IGraph object </a:t>
          </a:r>
          <a:br>
            <a:rPr lang="en-US" sz="2000" b="1" kern="1200" dirty="0">
              <a:solidFill>
                <a:schemeClr val="bg1"/>
              </a:solidFill>
            </a:rPr>
          </a:br>
          <a:r>
            <a:rPr lang="en-US" sz="3200" b="1" kern="1200" dirty="0">
              <a:solidFill>
                <a:schemeClr val="bg1"/>
              </a:solidFill>
            </a:rPr>
            <a:t>“</a:t>
          </a:r>
          <a:r>
            <a:rPr lang="en-US" sz="3200" b="1" i="0" kern="1200" dirty="0">
              <a:solidFill>
                <a:schemeClr val="bg1"/>
              </a:solidFill>
            </a:rPr>
            <a:t>g”</a:t>
          </a:r>
          <a:endParaRPr lang="en-US" sz="2000" b="1" i="0" kern="1200" dirty="0">
            <a:solidFill>
              <a:schemeClr val="bg1"/>
            </a:solidFill>
          </a:endParaRPr>
        </a:p>
      </dsp:txBody>
      <dsp:txXfrm>
        <a:off x="2022063" y="1909916"/>
        <a:ext cx="1953258" cy="980767"/>
      </dsp:txXfrm>
    </dsp:sp>
    <dsp:sp modelId="{09376266-D8D5-4FA7-9AB2-E5A18DE2A755}">
      <dsp:nvSpPr>
        <dsp:cNvPr id="0" name=""/>
        <dsp:cNvSpPr/>
      </dsp:nvSpPr>
      <dsp:spPr>
        <a:xfrm>
          <a:off x="4365973" y="842576"/>
          <a:ext cx="1953258" cy="595743"/>
        </a:xfrm>
        <a:prstGeom prst="rect">
          <a:avLst/>
        </a:prstGeom>
        <a:noFill/>
        <a:ln w="28575" cap="flat" cmpd="sng" algn="ctr">
          <a:solidFill>
            <a:srgbClr val="00B0F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V(g)</a:t>
          </a:r>
        </a:p>
      </dsp:txBody>
      <dsp:txXfrm>
        <a:off x="4365973" y="842576"/>
        <a:ext cx="1953258" cy="595743"/>
      </dsp:txXfrm>
    </dsp:sp>
    <dsp:sp modelId="{335943A5-2075-4585-BC4A-796F912CF943}">
      <dsp:nvSpPr>
        <dsp:cNvPr id="0" name=""/>
        <dsp:cNvSpPr/>
      </dsp:nvSpPr>
      <dsp:spPr>
        <a:xfrm>
          <a:off x="6709884" y="2674"/>
          <a:ext cx="1953258" cy="595743"/>
        </a:xfrm>
        <a:prstGeom prst="rect">
          <a:avLst/>
        </a:prstGeom>
        <a:noFill/>
        <a:ln w="28575" cap="flat" cmpd="sng" algn="ctr">
          <a:solidFill>
            <a:srgbClr val="00B0F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V(g)$attr1</a:t>
          </a:r>
        </a:p>
      </dsp:txBody>
      <dsp:txXfrm>
        <a:off x="6709884" y="2674"/>
        <a:ext cx="1953258" cy="595743"/>
      </dsp:txXfrm>
    </dsp:sp>
    <dsp:sp modelId="{185C6364-44C6-48DC-B138-682F55FADD56}">
      <dsp:nvSpPr>
        <dsp:cNvPr id="0" name=""/>
        <dsp:cNvSpPr/>
      </dsp:nvSpPr>
      <dsp:spPr>
        <a:xfrm>
          <a:off x="6709884" y="842576"/>
          <a:ext cx="1953258" cy="595743"/>
        </a:xfrm>
        <a:prstGeom prst="rect">
          <a:avLst/>
        </a:prstGeom>
        <a:noFill/>
        <a:ln w="28575" cap="flat" cmpd="sng" algn="ctr">
          <a:solidFill>
            <a:srgbClr val="00B0F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V(g)$attr2</a:t>
          </a:r>
        </a:p>
      </dsp:txBody>
      <dsp:txXfrm>
        <a:off x="6709884" y="842576"/>
        <a:ext cx="1953258" cy="595743"/>
      </dsp:txXfrm>
    </dsp:sp>
    <dsp:sp modelId="{DA43B041-FE11-4232-8F0F-B5F524B24D3E}">
      <dsp:nvSpPr>
        <dsp:cNvPr id="0" name=""/>
        <dsp:cNvSpPr/>
      </dsp:nvSpPr>
      <dsp:spPr>
        <a:xfrm>
          <a:off x="6709884" y="1682477"/>
          <a:ext cx="1953258" cy="595743"/>
        </a:xfrm>
        <a:prstGeom prst="rect">
          <a:avLst/>
        </a:prstGeom>
        <a:noFill/>
        <a:ln w="28575" cap="flat" cmpd="sng" algn="ctr">
          <a:solidFill>
            <a:srgbClr val="00B0F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V(g)$...</a:t>
          </a:r>
        </a:p>
      </dsp:txBody>
      <dsp:txXfrm>
        <a:off x="6709884" y="1682477"/>
        <a:ext cx="1953258" cy="595743"/>
      </dsp:txXfrm>
    </dsp:sp>
    <dsp:sp modelId="{B7F91FFD-33EA-4D47-A139-8488621343AE}">
      <dsp:nvSpPr>
        <dsp:cNvPr id="0" name=""/>
        <dsp:cNvSpPr/>
      </dsp:nvSpPr>
      <dsp:spPr>
        <a:xfrm>
          <a:off x="4365973" y="3362279"/>
          <a:ext cx="1953258" cy="595743"/>
        </a:xfrm>
        <a:prstGeom prst="rect">
          <a:avLst/>
        </a:prstGeom>
        <a:noFill/>
        <a:ln w="28575" cap="flat" cmpd="sng" algn="ctr">
          <a:solidFill>
            <a:srgbClr val="00B0F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E(g)</a:t>
          </a:r>
        </a:p>
      </dsp:txBody>
      <dsp:txXfrm>
        <a:off x="4365973" y="3362279"/>
        <a:ext cx="1953258" cy="595743"/>
      </dsp:txXfrm>
    </dsp:sp>
    <dsp:sp modelId="{92D90217-2654-4F0B-BC69-5F6341F99FEB}">
      <dsp:nvSpPr>
        <dsp:cNvPr id="0" name=""/>
        <dsp:cNvSpPr/>
      </dsp:nvSpPr>
      <dsp:spPr>
        <a:xfrm>
          <a:off x="6709884" y="2522378"/>
          <a:ext cx="1953258" cy="595743"/>
        </a:xfrm>
        <a:prstGeom prst="rect">
          <a:avLst/>
        </a:prstGeom>
        <a:noFill/>
        <a:ln w="28575" cap="flat" cmpd="sng" algn="ctr">
          <a:solidFill>
            <a:srgbClr val="00B0F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E(g)$attr1</a:t>
          </a:r>
        </a:p>
      </dsp:txBody>
      <dsp:txXfrm>
        <a:off x="6709884" y="2522378"/>
        <a:ext cx="1953258" cy="595743"/>
      </dsp:txXfrm>
    </dsp:sp>
    <dsp:sp modelId="{02B4ECB2-B406-4919-A498-7853A578037A}">
      <dsp:nvSpPr>
        <dsp:cNvPr id="0" name=""/>
        <dsp:cNvSpPr/>
      </dsp:nvSpPr>
      <dsp:spPr>
        <a:xfrm>
          <a:off x="6709884" y="3362279"/>
          <a:ext cx="1953258" cy="595743"/>
        </a:xfrm>
        <a:prstGeom prst="rect">
          <a:avLst/>
        </a:prstGeom>
        <a:noFill/>
        <a:ln w="28575" cap="flat" cmpd="sng" algn="ctr">
          <a:solidFill>
            <a:srgbClr val="00B0F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E(g)$attr2</a:t>
          </a:r>
        </a:p>
      </dsp:txBody>
      <dsp:txXfrm>
        <a:off x="6709884" y="3362279"/>
        <a:ext cx="1953258" cy="595743"/>
      </dsp:txXfrm>
    </dsp:sp>
    <dsp:sp modelId="{B91A2E73-C8E1-41AB-9E32-DE4B6D02964F}">
      <dsp:nvSpPr>
        <dsp:cNvPr id="0" name=""/>
        <dsp:cNvSpPr/>
      </dsp:nvSpPr>
      <dsp:spPr>
        <a:xfrm>
          <a:off x="6709884" y="4202181"/>
          <a:ext cx="1953258" cy="595743"/>
        </a:xfrm>
        <a:prstGeom prst="rect">
          <a:avLst/>
        </a:prstGeom>
        <a:noFill/>
        <a:ln w="28575" cap="flat" cmpd="sng" algn="ctr">
          <a:solidFill>
            <a:srgbClr val="00B0F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rPr>
            <a:t>E(g)$...</a:t>
          </a:r>
        </a:p>
      </dsp:txBody>
      <dsp:txXfrm>
        <a:off x="6709884" y="4202181"/>
        <a:ext cx="1953258" cy="595743"/>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22CD22-7DD6-4B9C-8045-C041908E5295}" type="datetimeFigureOut">
              <a:rPr lang="en-US" smtClean="0"/>
              <a:t>8/14/2019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F5DE5F-1547-47D4-9950-C3957396F5DD}" type="slidenum">
              <a:rPr lang="en-US" smtClean="0"/>
              <a:t>‹#›</a:t>
            </a:fld>
            <a:endParaRPr lang="en-US"/>
          </a:p>
        </p:txBody>
      </p:sp>
    </p:spTree>
    <p:extLst>
      <p:ext uri="{BB962C8B-B14F-4D97-AF65-F5344CB8AC3E}">
        <p14:creationId xmlns:p14="http://schemas.microsoft.com/office/powerpoint/2010/main" val="502385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F5DE5F-1547-47D4-9950-C3957396F5DD}" type="slidenum">
              <a:rPr lang="en-US" smtClean="0"/>
              <a:t>26</a:t>
            </a:fld>
            <a:endParaRPr lang="en-US"/>
          </a:p>
        </p:txBody>
      </p:sp>
    </p:spTree>
    <p:extLst>
      <p:ext uri="{BB962C8B-B14F-4D97-AF65-F5344CB8AC3E}">
        <p14:creationId xmlns:p14="http://schemas.microsoft.com/office/powerpoint/2010/main" val="3417003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More specific</a:t>
            </a:r>
            <a:r>
              <a:rPr lang="en-US" baseline="0" dirty="0"/>
              <a:t> information based on centrality measures.  Expand to include better information about KEs, maybe show top ten?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5291EA-D524-4968-939F-FF9188A27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683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Incomplete AOP vs</a:t>
            </a:r>
            <a:r>
              <a:rPr lang="en-US" baseline="0" dirty="0"/>
              <a:t> Complete AOP and ability to identify AOs and MIEs.  With proper annotation we can use these analyses to identify complete vs incomplete AOPs.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5291EA-D524-4968-939F-FF9188A27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1145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Incomplete AOP vs</a:t>
            </a:r>
            <a:r>
              <a:rPr lang="en-US" baseline="0" dirty="0"/>
              <a:t> Complete AOP and ability to identify AOs and MIEs.  With proper annotation we can use these analyses to identify complete vs incomplete AOPs.  </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5291EA-D524-4968-939F-FF9188A27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6647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Assigning and accessing vertex and edge attributes is critical to conduct analyses on the graph objects.  More on attributes later, hint: vector attributes are tricky!!!</a:t>
            </a:r>
          </a:p>
        </p:txBody>
      </p:sp>
      <p:sp>
        <p:nvSpPr>
          <p:cNvPr id="4" name="Slide Number Placeholder 3"/>
          <p:cNvSpPr>
            <a:spLocks noGrp="1"/>
          </p:cNvSpPr>
          <p:nvPr>
            <p:ph type="sldNum" sz="quarter" idx="10"/>
          </p:nvPr>
        </p:nvSpPr>
        <p:spPr/>
        <p:txBody>
          <a:bodyPr/>
          <a:lstStyle/>
          <a:p>
            <a:fld id="{58F5DE5F-1547-47D4-9950-C3957396F5DD}" type="slidenum">
              <a:rPr lang="en-US" smtClean="0"/>
              <a:t>29</a:t>
            </a:fld>
            <a:endParaRPr lang="en-US"/>
          </a:p>
        </p:txBody>
      </p:sp>
    </p:spTree>
    <p:extLst>
      <p:ext uri="{BB962C8B-B14F-4D97-AF65-F5344CB8AC3E}">
        <p14:creationId xmlns:p14="http://schemas.microsoft.com/office/powerpoint/2010/main" val="2959200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Vertex size can be used to store results of different vertex-based analyses (like degree…)</a:t>
            </a:r>
          </a:p>
        </p:txBody>
      </p:sp>
      <p:sp>
        <p:nvSpPr>
          <p:cNvPr id="4" name="Slide Number Placeholder 3"/>
          <p:cNvSpPr>
            <a:spLocks noGrp="1"/>
          </p:cNvSpPr>
          <p:nvPr>
            <p:ph type="sldNum" sz="quarter" idx="10"/>
          </p:nvPr>
        </p:nvSpPr>
        <p:spPr/>
        <p:txBody>
          <a:bodyPr/>
          <a:lstStyle/>
          <a:p>
            <a:fld id="{58F5DE5F-1547-47D4-9950-C3957396F5DD}" type="slidenum">
              <a:rPr lang="en-US" smtClean="0"/>
              <a:t>30</a:t>
            </a:fld>
            <a:endParaRPr lang="en-US"/>
          </a:p>
        </p:txBody>
      </p:sp>
    </p:spTree>
    <p:extLst>
      <p:ext uri="{BB962C8B-B14F-4D97-AF65-F5344CB8AC3E}">
        <p14:creationId xmlns:p14="http://schemas.microsoft.com/office/powerpoint/2010/main" val="3802576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Edge weight is important for more than visualization</a:t>
            </a:r>
          </a:p>
        </p:txBody>
      </p:sp>
      <p:sp>
        <p:nvSpPr>
          <p:cNvPr id="4" name="Slide Number Placeholder 3"/>
          <p:cNvSpPr>
            <a:spLocks noGrp="1"/>
          </p:cNvSpPr>
          <p:nvPr>
            <p:ph type="sldNum" sz="quarter" idx="10"/>
          </p:nvPr>
        </p:nvSpPr>
        <p:spPr/>
        <p:txBody>
          <a:bodyPr/>
          <a:lstStyle/>
          <a:p>
            <a:fld id="{58F5DE5F-1547-47D4-9950-C3957396F5DD}" type="slidenum">
              <a:rPr lang="en-US" smtClean="0"/>
              <a:t>31</a:t>
            </a:fld>
            <a:endParaRPr lang="en-US"/>
          </a:p>
        </p:txBody>
      </p:sp>
    </p:spTree>
    <p:extLst>
      <p:ext uri="{BB962C8B-B14F-4D97-AF65-F5344CB8AC3E}">
        <p14:creationId xmlns:p14="http://schemas.microsoft.com/office/powerpoint/2010/main" val="102794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Edge weights might be spatial distances (below) or other weights.  In this paper, the edge weights between locations in the spatial network are set to be based on flow through the airports.  When they use this weighting, they find these amazing disease spread </a:t>
            </a:r>
            <a:r>
              <a:rPr lang="en-US" dirty="0" err="1"/>
              <a:t>wavefronts</a:t>
            </a:r>
            <a:r>
              <a:rPr lang="en-US" dirty="0"/>
              <a:t>!</a:t>
            </a:r>
          </a:p>
        </p:txBody>
      </p:sp>
      <p:sp>
        <p:nvSpPr>
          <p:cNvPr id="4" name="Slide Number Placeholder 3"/>
          <p:cNvSpPr>
            <a:spLocks noGrp="1"/>
          </p:cNvSpPr>
          <p:nvPr>
            <p:ph type="sldNum" sz="quarter" idx="10"/>
          </p:nvPr>
        </p:nvSpPr>
        <p:spPr/>
        <p:txBody>
          <a:bodyPr/>
          <a:lstStyle/>
          <a:p>
            <a:fld id="{58F5DE5F-1547-47D4-9950-C3957396F5DD}" type="slidenum">
              <a:rPr lang="en-US" smtClean="0"/>
              <a:t>32</a:t>
            </a:fld>
            <a:endParaRPr lang="en-US"/>
          </a:p>
        </p:txBody>
      </p:sp>
    </p:spTree>
    <p:extLst>
      <p:ext uri="{BB962C8B-B14F-4D97-AF65-F5344CB8AC3E}">
        <p14:creationId xmlns:p14="http://schemas.microsoft.com/office/powerpoint/2010/main" val="2734216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Vertex and edge labels are called by default in R (they overwrite the vertex and edge name attributes)</a:t>
            </a:r>
          </a:p>
        </p:txBody>
      </p:sp>
      <p:sp>
        <p:nvSpPr>
          <p:cNvPr id="4" name="Slide Number Placeholder 3"/>
          <p:cNvSpPr>
            <a:spLocks noGrp="1"/>
          </p:cNvSpPr>
          <p:nvPr>
            <p:ph type="sldNum" sz="quarter" idx="10"/>
          </p:nvPr>
        </p:nvSpPr>
        <p:spPr/>
        <p:txBody>
          <a:bodyPr/>
          <a:lstStyle/>
          <a:p>
            <a:fld id="{58F5DE5F-1547-47D4-9950-C3957396F5DD}" type="slidenum">
              <a:rPr lang="en-US" smtClean="0"/>
              <a:t>34</a:t>
            </a:fld>
            <a:endParaRPr lang="en-US"/>
          </a:p>
        </p:txBody>
      </p:sp>
    </p:spTree>
    <p:extLst>
      <p:ext uri="{BB962C8B-B14F-4D97-AF65-F5344CB8AC3E}">
        <p14:creationId xmlns:p14="http://schemas.microsoft.com/office/powerpoint/2010/main" val="114942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a:t>
            </a:r>
            <a:r>
              <a:rPr lang="en-US" baseline="0" dirty="0"/>
              <a:t>r SETAC presentation, cut this down to just bulleted titles</a:t>
            </a:r>
            <a:endParaRPr lang="en-US" dirty="0"/>
          </a:p>
        </p:txBody>
      </p:sp>
      <p:sp>
        <p:nvSpPr>
          <p:cNvPr id="4" name="Slide Number Placeholder 3"/>
          <p:cNvSpPr>
            <a:spLocks noGrp="1"/>
          </p:cNvSpPr>
          <p:nvPr>
            <p:ph type="sldNum" sz="quarter" idx="10"/>
          </p:nvPr>
        </p:nvSpPr>
        <p:spPr/>
        <p:txBody>
          <a:bodyPr/>
          <a:lstStyle/>
          <a:p>
            <a:fld id="{8C5291EA-D524-4968-939F-FF9188A27C11}" type="slidenum">
              <a:rPr lang="en-US" smtClean="0"/>
              <a:t>44</a:t>
            </a:fld>
            <a:endParaRPr lang="en-US"/>
          </a:p>
        </p:txBody>
      </p:sp>
    </p:spTree>
    <p:extLst>
      <p:ext uri="{BB962C8B-B14F-4D97-AF65-F5344CB8AC3E}">
        <p14:creationId xmlns:p14="http://schemas.microsoft.com/office/powerpoint/2010/main" val="73025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special network</a:t>
            </a:r>
            <a:r>
              <a:rPr lang="en-US" baseline="0" dirty="0"/>
              <a:t> sorting, called a topological sort.  </a:t>
            </a:r>
            <a:endParaRPr lang="en-US" dirty="0"/>
          </a:p>
        </p:txBody>
      </p:sp>
      <p:sp>
        <p:nvSpPr>
          <p:cNvPr id="4" name="Slide Number Placeholder 3"/>
          <p:cNvSpPr>
            <a:spLocks noGrp="1"/>
          </p:cNvSpPr>
          <p:nvPr>
            <p:ph type="sldNum" sz="quarter" idx="10"/>
          </p:nvPr>
        </p:nvSpPr>
        <p:spPr/>
        <p:txBody>
          <a:bodyPr/>
          <a:lstStyle/>
          <a:p>
            <a:fld id="{8C5291EA-D524-4968-939F-FF9188A27C11}" type="slidenum">
              <a:rPr lang="en-US" smtClean="0"/>
              <a:t>46</a:t>
            </a:fld>
            <a:endParaRPr lang="en-US"/>
          </a:p>
        </p:txBody>
      </p:sp>
    </p:spTree>
    <p:extLst>
      <p:ext uri="{BB962C8B-B14F-4D97-AF65-F5344CB8AC3E}">
        <p14:creationId xmlns:p14="http://schemas.microsoft.com/office/powerpoint/2010/main" val="1685690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More specific</a:t>
            </a:r>
            <a:r>
              <a:rPr lang="en-US" baseline="0" dirty="0"/>
              <a:t> information based on centrality measures.  Expand to include better information about KEs, maybe show top ten?</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C5291EA-D524-4968-939F-FF9188A27C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4765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96DFF08F-DC6B-4601-B491-B0F83F6DD2DA}" type="datetimeFigureOut">
              <a:rPr lang="en-US" smtClean="0"/>
              <a:t>8/14/2019</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4FAB73BC-B049-4115-A692-8D63A059BFB8}" type="slidenum">
              <a:rPr lang="en-US" smtClean="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50603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8/14/2019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55547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8/14/2019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32747794"/>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1581C8-DC5B-4BAA-A235-D61CE073C796}"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005364-0572-4A87-BAF3-41FE79E96D37}" type="slidenum">
              <a:rPr lang="en-US" smtClean="0"/>
              <a:t>‹#›</a:t>
            </a:fld>
            <a:endParaRPr lang="en-US"/>
          </a:p>
        </p:txBody>
      </p:sp>
    </p:spTree>
    <p:extLst>
      <p:ext uri="{BB962C8B-B14F-4D97-AF65-F5344CB8AC3E}">
        <p14:creationId xmlns:p14="http://schemas.microsoft.com/office/powerpoint/2010/main" val="2766844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1581C8-DC5B-4BAA-A235-D61CE073C796}"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005364-0572-4A87-BAF3-41FE79E96D37}" type="slidenum">
              <a:rPr lang="en-US" smtClean="0"/>
              <a:t>‹#›</a:t>
            </a:fld>
            <a:endParaRPr lang="en-US"/>
          </a:p>
        </p:txBody>
      </p:sp>
    </p:spTree>
    <p:extLst>
      <p:ext uri="{BB962C8B-B14F-4D97-AF65-F5344CB8AC3E}">
        <p14:creationId xmlns:p14="http://schemas.microsoft.com/office/powerpoint/2010/main" val="2521395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1581C8-DC5B-4BAA-A235-D61CE073C796}"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005364-0572-4A87-BAF3-41FE79E96D37}" type="slidenum">
              <a:rPr lang="en-US" smtClean="0"/>
              <a:t>‹#›</a:t>
            </a:fld>
            <a:endParaRPr lang="en-US"/>
          </a:p>
        </p:txBody>
      </p:sp>
    </p:spTree>
    <p:extLst>
      <p:ext uri="{BB962C8B-B14F-4D97-AF65-F5344CB8AC3E}">
        <p14:creationId xmlns:p14="http://schemas.microsoft.com/office/powerpoint/2010/main" val="4197228314"/>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1581C8-DC5B-4BAA-A235-D61CE073C796}" type="datetimeFigureOut">
              <a:rPr lang="en-US" smtClean="0"/>
              <a:t>8/14/2019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005364-0572-4A87-BAF3-41FE79E96D37}" type="slidenum">
              <a:rPr lang="en-US" smtClean="0"/>
              <a:t>‹#›</a:t>
            </a:fld>
            <a:endParaRPr lang="en-US"/>
          </a:p>
        </p:txBody>
      </p:sp>
    </p:spTree>
    <p:extLst>
      <p:ext uri="{BB962C8B-B14F-4D97-AF65-F5344CB8AC3E}">
        <p14:creationId xmlns:p14="http://schemas.microsoft.com/office/powerpoint/2010/main" val="42916836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1581C8-DC5B-4BAA-A235-D61CE073C796}" type="datetimeFigureOut">
              <a:rPr lang="en-US" smtClean="0"/>
              <a:t>8/14/2019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005364-0572-4A87-BAF3-41FE79E96D37}" type="slidenum">
              <a:rPr lang="en-US" smtClean="0"/>
              <a:t>‹#›</a:t>
            </a:fld>
            <a:endParaRPr lang="en-US"/>
          </a:p>
        </p:txBody>
      </p:sp>
    </p:spTree>
    <p:extLst>
      <p:ext uri="{BB962C8B-B14F-4D97-AF65-F5344CB8AC3E}">
        <p14:creationId xmlns:p14="http://schemas.microsoft.com/office/powerpoint/2010/main" val="6306455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1581C8-DC5B-4BAA-A235-D61CE073C796}" type="datetimeFigureOut">
              <a:rPr lang="en-US" smtClean="0"/>
              <a:t>8/14/2019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005364-0572-4A87-BAF3-41FE79E96D37}" type="slidenum">
              <a:rPr lang="en-US" smtClean="0"/>
              <a:t>‹#›</a:t>
            </a:fld>
            <a:endParaRPr lang="en-US"/>
          </a:p>
        </p:txBody>
      </p:sp>
    </p:spTree>
    <p:extLst>
      <p:ext uri="{BB962C8B-B14F-4D97-AF65-F5344CB8AC3E}">
        <p14:creationId xmlns:p14="http://schemas.microsoft.com/office/powerpoint/2010/main" val="15824662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1581C8-DC5B-4BAA-A235-D61CE073C796}" type="datetimeFigureOut">
              <a:rPr lang="en-US" smtClean="0"/>
              <a:t>8/14/2019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005364-0572-4A87-BAF3-41FE79E96D37}" type="slidenum">
              <a:rPr lang="en-US" smtClean="0"/>
              <a:t>‹#›</a:t>
            </a:fld>
            <a:endParaRPr lang="en-US"/>
          </a:p>
        </p:txBody>
      </p:sp>
    </p:spTree>
    <p:extLst>
      <p:ext uri="{BB962C8B-B14F-4D97-AF65-F5344CB8AC3E}">
        <p14:creationId xmlns:p14="http://schemas.microsoft.com/office/powerpoint/2010/main" val="23596140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1581C8-DC5B-4BAA-A235-D61CE073C796}" type="datetimeFigureOut">
              <a:rPr lang="en-US" smtClean="0"/>
              <a:t>8/14/2019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005364-0572-4A87-BAF3-41FE79E96D37}" type="slidenum">
              <a:rPr lang="en-US" smtClean="0"/>
              <a:t>‹#›</a:t>
            </a:fld>
            <a:endParaRPr lang="en-US"/>
          </a:p>
        </p:txBody>
      </p:sp>
    </p:spTree>
    <p:extLst>
      <p:ext uri="{BB962C8B-B14F-4D97-AF65-F5344CB8AC3E}">
        <p14:creationId xmlns:p14="http://schemas.microsoft.com/office/powerpoint/2010/main" val="362523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8/14/2019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782915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1581C8-DC5B-4BAA-A235-D61CE073C796}" type="datetimeFigureOut">
              <a:rPr lang="en-US" smtClean="0"/>
              <a:t>8/14/2019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005364-0572-4A87-BAF3-41FE79E96D37}" type="slidenum">
              <a:rPr lang="en-US" smtClean="0"/>
              <a:t>‹#›</a:t>
            </a:fld>
            <a:endParaRPr lang="en-US"/>
          </a:p>
        </p:txBody>
      </p:sp>
    </p:spTree>
    <p:extLst>
      <p:ext uri="{BB962C8B-B14F-4D97-AF65-F5344CB8AC3E}">
        <p14:creationId xmlns:p14="http://schemas.microsoft.com/office/powerpoint/2010/main" val="298761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1581C8-DC5B-4BAA-A235-D61CE073C796}"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005364-0572-4A87-BAF3-41FE79E96D37}" type="slidenum">
              <a:rPr lang="en-US" smtClean="0"/>
              <a:t>‹#›</a:t>
            </a:fld>
            <a:endParaRPr lang="en-US"/>
          </a:p>
        </p:txBody>
      </p:sp>
    </p:spTree>
    <p:extLst>
      <p:ext uri="{BB962C8B-B14F-4D97-AF65-F5344CB8AC3E}">
        <p14:creationId xmlns:p14="http://schemas.microsoft.com/office/powerpoint/2010/main" val="35635757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1581C8-DC5B-4BAA-A235-D61CE073C796}" type="datetimeFigureOut">
              <a:rPr lang="en-US" smtClean="0"/>
              <a:t>8/14/2019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005364-0572-4A87-BAF3-41FE79E96D37}" type="slidenum">
              <a:rPr lang="en-US" smtClean="0"/>
              <a:t>‹#›</a:t>
            </a:fld>
            <a:endParaRPr lang="en-US"/>
          </a:p>
        </p:txBody>
      </p:sp>
    </p:spTree>
    <p:extLst>
      <p:ext uri="{BB962C8B-B14F-4D97-AF65-F5344CB8AC3E}">
        <p14:creationId xmlns:p14="http://schemas.microsoft.com/office/powerpoint/2010/main" val="175770735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t>8/14/2019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91267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8/14/2019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13105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8/14/2019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50648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8/14/2019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72390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8/14/2019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78778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8/14/2019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91974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8/14/2019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30526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96DFF08F-DC6B-4601-B491-B0F83F6DD2DA}" type="datetimeFigureOut">
              <a:rPr lang="en-US" smtClean="0"/>
              <a:pPr/>
              <a:t>8/14/2019</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4937435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1581C8-DC5B-4BAA-A235-D61CE073C796}" type="datetimeFigureOut">
              <a:rPr lang="en-US" smtClean="0"/>
              <a:t>8/14/2019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005364-0572-4A87-BAF3-41FE79E96D37}" type="slidenum">
              <a:rPr lang="en-US" smtClean="0"/>
              <a:t>‹#›</a:t>
            </a:fld>
            <a:endParaRPr lang="en-US"/>
          </a:p>
        </p:txBody>
      </p:sp>
    </p:spTree>
    <p:extLst>
      <p:ext uri="{BB962C8B-B14F-4D97-AF65-F5344CB8AC3E}">
        <p14:creationId xmlns:p14="http://schemas.microsoft.com/office/powerpoint/2010/main" val="239392099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15.tmp"/><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70.png"/><Relationship Id="rId1" Type="http://schemas.openxmlformats.org/officeDocument/2006/relationships/slideLayout" Target="../slideLayouts/slideLayout5.xml"/><Relationship Id="rId4" Type="http://schemas.openxmlformats.org/officeDocument/2006/relationships/image" Target="../media/image8.gif"/></Relationships>
</file>

<file path=ppt/slides/_rels/slide24.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70.png"/><Relationship Id="rId1" Type="http://schemas.openxmlformats.org/officeDocument/2006/relationships/slideLayout" Target="../slideLayouts/slideLayout5.xml"/><Relationship Id="rId4" Type="http://schemas.openxmlformats.org/officeDocument/2006/relationships/image" Target="../media/image8.gif"/></Relationships>
</file>

<file path=ppt/slides/_rels/slide25.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70.png"/><Relationship Id="rId1" Type="http://schemas.openxmlformats.org/officeDocument/2006/relationships/slideLayout" Target="../slideLayouts/slideLayout5.xml"/><Relationship Id="rId5" Type="http://schemas.openxmlformats.org/officeDocument/2006/relationships/image" Target="../media/image8.gif"/><Relationship Id="rId4" Type="http://schemas.openxmlformats.org/officeDocument/2006/relationships/image" Target="../media/image16.tmp"/></Relationships>
</file>

<file path=ppt/slides/_rels/slide26.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8.gif"/><Relationship Id="rId5" Type="http://schemas.openxmlformats.org/officeDocument/2006/relationships/image" Target="../media/image19.tmp"/><Relationship Id="rId4" Type="http://schemas.openxmlformats.org/officeDocument/2006/relationships/image" Target="../media/image18.tmp"/></Relationships>
</file>

<file path=ppt/slides/_rels/slide2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gif"/><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8.gif"/></Relationships>
</file>

<file path=ppt/slides/_rels/slide3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3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23.tmp"/><Relationship Id="rId7" Type="http://schemas.openxmlformats.org/officeDocument/2006/relationships/image" Target="../media/image27.tmp"/><Relationship Id="rId2" Type="http://schemas.openxmlformats.org/officeDocument/2006/relationships/image" Target="../media/image22.tmp"/><Relationship Id="rId1" Type="http://schemas.openxmlformats.org/officeDocument/2006/relationships/slideLayout" Target="../slideLayouts/slideLayout2.xml"/><Relationship Id="rId6" Type="http://schemas.openxmlformats.org/officeDocument/2006/relationships/image" Target="../media/image26.tmp"/><Relationship Id="rId5" Type="http://schemas.openxmlformats.org/officeDocument/2006/relationships/image" Target="../media/image25.tmp"/><Relationship Id="rId4" Type="http://schemas.openxmlformats.org/officeDocument/2006/relationships/image" Target="../media/image24.tmp"/></Relationships>
</file>

<file path=ppt/slides/_rels/slide37.xml.rels><?xml version="1.0" encoding="UTF-8" standalone="yes"?>
<Relationships xmlns="http://schemas.openxmlformats.org/package/2006/relationships"><Relationship Id="rId8" Type="http://schemas.openxmlformats.org/officeDocument/2006/relationships/image" Target="../media/image27.tmp"/><Relationship Id="rId3" Type="http://schemas.openxmlformats.org/officeDocument/2006/relationships/image" Target="../media/image22.tmp"/><Relationship Id="rId7" Type="http://schemas.openxmlformats.org/officeDocument/2006/relationships/image" Target="../media/image26.tmp"/><Relationship Id="rId2" Type="http://schemas.openxmlformats.org/officeDocument/2006/relationships/image" Target="../media/image8.gif"/><Relationship Id="rId1" Type="http://schemas.openxmlformats.org/officeDocument/2006/relationships/slideLayout" Target="../slideLayouts/slideLayout2.xml"/><Relationship Id="rId6" Type="http://schemas.openxmlformats.org/officeDocument/2006/relationships/image" Target="../media/image25.tmp"/><Relationship Id="rId5" Type="http://schemas.openxmlformats.org/officeDocument/2006/relationships/image" Target="../media/image24.tmp"/><Relationship Id="rId4" Type="http://schemas.openxmlformats.org/officeDocument/2006/relationships/image" Target="../media/image23.tmp"/><Relationship Id="rId9" Type="http://schemas.openxmlformats.org/officeDocument/2006/relationships/image" Target="../media/image28.tmp"/></Relationships>
</file>

<file path=ppt/slides/_rels/slide38.xml.rels><?xml version="1.0" encoding="UTF-8" standalone="yes"?>
<Relationships xmlns="http://schemas.openxmlformats.org/package/2006/relationships"><Relationship Id="rId8" Type="http://schemas.openxmlformats.org/officeDocument/2006/relationships/image" Target="../media/image27.tmp"/><Relationship Id="rId3" Type="http://schemas.openxmlformats.org/officeDocument/2006/relationships/image" Target="../media/image22.tmp"/><Relationship Id="rId7" Type="http://schemas.openxmlformats.org/officeDocument/2006/relationships/image" Target="../media/image26.tmp"/><Relationship Id="rId2" Type="http://schemas.openxmlformats.org/officeDocument/2006/relationships/image" Target="../media/image8.gif"/><Relationship Id="rId1" Type="http://schemas.openxmlformats.org/officeDocument/2006/relationships/slideLayout" Target="../slideLayouts/slideLayout2.xml"/><Relationship Id="rId6" Type="http://schemas.openxmlformats.org/officeDocument/2006/relationships/image" Target="../media/image25.tmp"/><Relationship Id="rId5" Type="http://schemas.openxmlformats.org/officeDocument/2006/relationships/image" Target="../media/image24.tmp"/><Relationship Id="rId4" Type="http://schemas.openxmlformats.org/officeDocument/2006/relationships/image" Target="../media/image23.tmp"/></Relationships>
</file>

<file path=ppt/slides/_rels/slide39.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23.tmp"/><Relationship Id="rId7" Type="http://schemas.openxmlformats.org/officeDocument/2006/relationships/image" Target="../media/image27.tmp"/><Relationship Id="rId2" Type="http://schemas.openxmlformats.org/officeDocument/2006/relationships/image" Target="../media/image22.tmp"/><Relationship Id="rId1" Type="http://schemas.openxmlformats.org/officeDocument/2006/relationships/slideLayout" Target="../slideLayouts/slideLayout2.xml"/><Relationship Id="rId6" Type="http://schemas.openxmlformats.org/officeDocument/2006/relationships/image" Target="../media/image26.tmp"/><Relationship Id="rId5" Type="http://schemas.openxmlformats.org/officeDocument/2006/relationships/image" Target="../media/image25.tmp"/><Relationship Id="rId4" Type="http://schemas.openxmlformats.org/officeDocument/2006/relationships/image" Target="../media/image24.tmp"/></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23.tmp"/><Relationship Id="rId7" Type="http://schemas.openxmlformats.org/officeDocument/2006/relationships/image" Target="../media/image27.tmp"/><Relationship Id="rId2" Type="http://schemas.openxmlformats.org/officeDocument/2006/relationships/image" Target="../media/image22.tmp"/><Relationship Id="rId1" Type="http://schemas.openxmlformats.org/officeDocument/2006/relationships/slideLayout" Target="../slideLayouts/slideLayout2.xml"/><Relationship Id="rId6" Type="http://schemas.openxmlformats.org/officeDocument/2006/relationships/image" Target="../media/image26.tmp"/><Relationship Id="rId5" Type="http://schemas.openxmlformats.org/officeDocument/2006/relationships/image" Target="../media/image25.tmp"/><Relationship Id="rId4" Type="http://schemas.openxmlformats.org/officeDocument/2006/relationships/image" Target="../media/image24.tmp"/><Relationship Id="rId9" Type="http://schemas.openxmlformats.org/officeDocument/2006/relationships/image" Target="../media/image8.gif"/></Relationships>
</file>

<file path=ppt/slides/_rels/slide4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29.tmp"/><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32.tmp"/><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8.gif"/></Relationships>
</file>

<file path=ppt/slides/_rels/slide4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4.jpeg"/><Relationship Id="rId1" Type="http://schemas.openxmlformats.org/officeDocument/2006/relationships/slideLayout" Target="../slideLayouts/slideLayout8.xml"/><Relationship Id="rId4" Type="http://schemas.openxmlformats.org/officeDocument/2006/relationships/image" Target="../media/image8.gif"/></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8.gif"/><Relationship Id="rId4" Type="http://schemas.openxmlformats.org/officeDocument/2006/relationships/image" Target="../media/image34.jpeg"/></Relationships>
</file>

<file path=ppt/slides/_rels/slide4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gi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tmp"/><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gif"/><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8.gif"/><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8.gif"/><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8.gif"/><Relationship Id="rId1" Type="http://schemas.openxmlformats.org/officeDocument/2006/relationships/slideLayout" Target="../slideLayouts/slideLayout5.xml"/><Relationship Id="rId6" Type="http://schemas.openxmlformats.org/officeDocument/2006/relationships/image" Target="../media/image38.tmp"/><Relationship Id="rId5" Type="http://schemas.microsoft.com/office/2007/relationships/hdphoto" Target="../media/hdphoto1.wdp"/><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39.jp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image" Target="../media/image40.tmp"/><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20.tmp"/><Relationship Id="rId5" Type="http://schemas.openxmlformats.org/officeDocument/2006/relationships/image" Target="../media/image18.png"/></Relationships>
</file>

<file path=ppt/slides/_rels/slide65.xml.rels><?xml version="1.0" encoding="UTF-8" standalone="yes"?>
<Relationships xmlns="http://schemas.openxmlformats.org/package/2006/relationships"><Relationship Id="rId8" Type="http://schemas.openxmlformats.org/officeDocument/2006/relationships/image" Target="../media/image20.tmp"/><Relationship Id="rId3" Type="http://schemas.openxmlformats.org/officeDocument/2006/relationships/image" Target="../media/image20.png"/><Relationship Id="rId7" Type="http://schemas.openxmlformats.org/officeDocument/2006/relationships/image" Target="../media/image180.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45.tmp"/></Relationships>
</file>

<file path=ppt/slides/_rels/slide66.xml.rels><?xml version="1.0" encoding="UTF-8" standalone="yes"?>
<Relationships xmlns="http://schemas.openxmlformats.org/package/2006/relationships"><Relationship Id="rId3" Type="http://schemas.openxmlformats.org/officeDocument/2006/relationships/image" Target="../media/image46.tmp"/><Relationship Id="rId7" Type="http://schemas.openxmlformats.org/officeDocument/2006/relationships/image" Target="../media/image48.tmp"/><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47.tmp"/><Relationship Id="rId5" Type="http://schemas.openxmlformats.org/officeDocument/2006/relationships/image" Target="../media/image24.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8.tmp"/><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22.png"/><Relationship Id="rId5" Type="http://schemas.openxmlformats.org/officeDocument/2006/relationships/image" Target="../media/image21.png"/></Relationships>
</file>

<file path=ppt/slides/_rels/slide68.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image" Target="../media/image49.tmp"/><Relationship Id="rId1" Type="http://schemas.openxmlformats.org/officeDocument/2006/relationships/slideLayout" Target="../slideLayouts/slideLayout19.xml"/><Relationship Id="rId5" Type="http://schemas.openxmlformats.org/officeDocument/2006/relationships/image" Target="../media/image300.png"/></Relationships>
</file>

<file path=ppt/slides/_rels/slide6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50.tmp"/><Relationship Id="rId1" Type="http://schemas.openxmlformats.org/officeDocument/2006/relationships/slideLayout" Target="../slideLayouts/slideLayout19.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230.png"/></Relationships>
</file>

<file path=ppt/slides/_rels/slide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image" Target="../media/image280.png"/><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image" Target="../media/image54.tmp"/><Relationship Id="rId1" Type="http://schemas.openxmlformats.org/officeDocument/2006/relationships/slideLayout" Target="../slideLayouts/slideLayout18.xml"/><Relationship Id="rId5" Type="http://schemas.openxmlformats.org/officeDocument/2006/relationships/image" Target="../media/image57.tmp"/><Relationship Id="rId4" Type="http://schemas.openxmlformats.org/officeDocument/2006/relationships/image" Target="../media/image56.tmp"/></Relationships>
</file>

<file path=ppt/slides/_rels/slide74.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image" Target="../media/image54.tmp"/><Relationship Id="rId1" Type="http://schemas.openxmlformats.org/officeDocument/2006/relationships/slideLayout" Target="../slideLayouts/slideLayout19.xml"/><Relationship Id="rId6" Type="http://schemas.openxmlformats.org/officeDocument/2006/relationships/comments" Target="../comments/comment1.xml"/><Relationship Id="rId5" Type="http://schemas.openxmlformats.org/officeDocument/2006/relationships/image" Target="../media/image56.tmp"/><Relationship Id="rId4" Type="http://schemas.openxmlformats.org/officeDocument/2006/relationships/image" Target="../media/image57.tmp"/></Relationships>
</file>

<file path=ppt/slides/_rels/slide75.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3" Type="http://schemas.openxmlformats.org/officeDocument/2006/relationships/image" Target="../media/image59.tmp"/><Relationship Id="rId2" Type="http://schemas.openxmlformats.org/officeDocument/2006/relationships/image" Target="../media/image58.tmp"/><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image" Target="../media/image58.tmp"/><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image" Target="../media/image61.tmp"/><Relationship Id="rId1" Type="http://schemas.openxmlformats.org/officeDocument/2006/relationships/slideLayout" Target="../slideLayouts/slideLayout18.xml"/><Relationship Id="rId4" Type="http://schemas.openxmlformats.org/officeDocument/2006/relationships/image" Target="../media/image63.tmp"/></Relationships>
</file>

<file path=ppt/slides/_rels/slide79.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image" Target="../media/image64.tmp"/><Relationship Id="rId1" Type="http://schemas.openxmlformats.org/officeDocument/2006/relationships/slideLayout" Target="../slideLayouts/slideLayout18.xml"/><Relationship Id="rId4" Type="http://schemas.openxmlformats.org/officeDocument/2006/relationships/image" Target="../media/image65.tmp"/></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9.tmp"/><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image" Target="../media/image58.tmp"/><Relationship Id="rId1" Type="http://schemas.openxmlformats.org/officeDocument/2006/relationships/slideLayout" Target="../slideLayouts/slideLayout19.xml"/><Relationship Id="rId4" Type="http://schemas.openxmlformats.org/officeDocument/2006/relationships/image" Target="../media/image65.tmp"/></Relationships>
</file>

<file path=ppt/slides/_rels/slide81.xml.rels><?xml version="1.0" encoding="UTF-8" standalone="yes"?>
<Relationships xmlns="http://schemas.openxmlformats.org/package/2006/relationships"><Relationship Id="rId2" Type="http://schemas.openxmlformats.org/officeDocument/2006/relationships/image" Target="../media/image66.tmp"/><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image" Target="../media/image67.tmp"/><Relationship Id="rId1" Type="http://schemas.openxmlformats.org/officeDocument/2006/relationships/slideLayout" Target="../slideLayouts/slideLayout19.xml"/><Relationship Id="rId4" Type="http://schemas.openxmlformats.org/officeDocument/2006/relationships/image" Target="../media/image68.tmp"/></Relationships>
</file>

<file path=ppt/slides/_rels/slide83.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image" Target="../media/image69.tmp"/><Relationship Id="rId1" Type="http://schemas.openxmlformats.org/officeDocument/2006/relationships/slideLayout" Target="../slideLayouts/slideLayout18.xml"/><Relationship Id="rId4" Type="http://schemas.openxmlformats.org/officeDocument/2006/relationships/image" Target="../media/image71.tmp"/></Relationships>
</file>

<file path=ppt/slides/_rels/slide84.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image" Target="../media/image69.tmp"/><Relationship Id="rId1" Type="http://schemas.openxmlformats.org/officeDocument/2006/relationships/slideLayout" Target="../slideLayouts/slideLayout19.xml"/><Relationship Id="rId5" Type="http://schemas.openxmlformats.org/officeDocument/2006/relationships/comments" Target="../comments/comment2.xml"/><Relationship Id="rId4" Type="http://schemas.openxmlformats.org/officeDocument/2006/relationships/image" Target="../media/image71.tmp"/></Relationships>
</file>

<file path=ppt/slides/_rels/slide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034" name="Picture 2" descr="Leonhard Euler.jpg">
            <a:extLst>
              <a:ext uri="{FF2B5EF4-FFF2-40B4-BE49-F238E27FC236}">
                <a16:creationId xmlns:a16="http://schemas.microsoft.com/office/drawing/2014/main" id="{8AA1C431-3F5C-454E-903A-36D1901D7A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577" r="-2" b="22450"/>
          <a:stretch/>
        </p:blipFill>
        <p:spPr bwMode="auto">
          <a:xfrm>
            <a:off x="6636743" y="1238487"/>
            <a:ext cx="4741120" cy="4493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93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2D050"/>
                </a:solidFill>
              </a:rPr>
              <a:t>Networks are graphs and graphs are…</a:t>
            </a:r>
          </a:p>
        </p:txBody>
      </p:sp>
      <p:sp>
        <p:nvSpPr>
          <p:cNvPr id="3" name="Content Placeholder 2"/>
          <p:cNvSpPr>
            <a:spLocks noGrp="1"/>
          </p:cNvSpPr>
          <p:nvPr>
            <p:ph sz="half" idx="1"/>
          </p:nvPr>
        </p:nvSpPr>
        <p:spPr/>
        <p:txBody>
          <a:bodyPr/>
          <a:lstStyle/>
          <a:p>
            <a:r>
              <a:rPr lang="en-US" dirty="0">
                <a:solidFill>
                  <a:schemeClr val="bg1"/>
                </a:solidFill>
              </a:rPr>
              <a:t>…made of nodes (vertices) and edges</a:t>
            </a:r>
          </a:p>
        </p:txBody>
      </p:sp>
      <p:sp>
        <p:nvSpPr>
          <p:cNvPr id="4" name="TextBox 3"/>
          <p:cNvSpPr txBox="1"/>
          <p:nvPr/>
        </p:nvSpPr>
        <p:spPr>
          <a:xfrm>
            <a:off x="0" y="0"/>
            <a:ext cx="2624447" cy="369332"/>
          </a:xfrm>
          <a:prstGeom prst="rect">
            <a:avLst/>
          </a:prstGeom>
          <a:noFill/>
        </p:spPr>
        <p:txBody>
          <a:bodyPr wrap="square" rtlCol="0">
            <a:spAutoFit/>
          </a:bodyPr>
          <a:lstStyle/>
          <a:p>
            <a:r>
              <a:rPr lang="en-US" dirty="0">
                <a:solidFill>
                  <a:schemeClr val="bg1"/>
                </a:solidFill>
              </a:rPr>
              <a:t>Intro to networks </a:t>
            </a:r>
          </a:p>
        </p:txBody>
      </p:sp>
      <p:pic>
        <p:nvPicPr>
          <p:cNvPr id="7" name="Picture 6"/>
          <p:cNvPicPr>
            <a:picLocks noChangeAspect="1"/>
          </p:cNvPicPr>
          <p:nvPr/>
        </p:nvPicPr>
        <p:blipFill>
          <a:blip r:embed="rId2"/>
          <a:stretch>
            <a:fillRect/>
          </a:stretch>
        </p:blipFill>
        <p:spPr>
          <a:xfrm>
            <a:off x="7602619" y="2642469"/>
            <a:ext cx="2560108" cy="2304097"/>
          </a:xfrm>
          <a:prstGeom prst="rect">
            <a:avLst/>
          </a:prstGeom>
        </p:spPr>
      </p:pic>
      <p:sp>
        <p:nvSpPr>
          <p:cNvPr id="8" name="TextBox 7"/>
          <p:cNvSpPr txBox="1"/>
          <p:nvPr/>
        </p:nvSpPr>
        <p:spPr>
          <a:xfrm>
            <a:off x="7279772" y="2493044"/>
            <a:ext cx="1246909" cy="369332"/>
          </a:xfrm>
          <a:prstGeom prst="rect">
            <a:avLst/>
          </a:prstGeom>
          <a:noFill/>
        </p:spPr>
        <p:txBody>
          <a:bodyPr wrap="square" rtlCol="0">
            <a:spAutoFit/>
          </a:bodyPr>
          <a:lstStyle/>
          <a:p>
            <a:r>
              <a:rPr lang="en-US" dirty="0">
                <a:solidFill>
                  <a:schemeClr val="bg1"/>
                </a:solidFill>
              </a:rPr>
              <a:t>Node</a:t>
            </a:r>
          </a:p>
        </p:txBody>
      </p:sp>
      <p:sp>
        <p:nvSpPr>
          <p:cNvPr id="9" name="TextBox 8"/>
          <p:cNvSpPr txBox="1"/>
          <p:nvPr/>
        </p:nvSpPr>
        <p:spPr>
          <a:xfrm>
            <a:off x="9771611" y="4577234"/>
            <a:ext cx="1246909" cy="369332"/>
          </a:xfrm>
          <a:prstGeom prst="rect">
            <a:avLst/>
          </a:prstGeom>
          <a:noFill/>
        </p:spPr>
        <p:txBody>
          <a:bodyPr wrap="square" rtlCol="0">
            <a:spAutoFit/>
          </a:bodyPr>
          <a:lstStyle/>
          <a:p>
            <a:r>
              <a:rPr lang="en-US" dirty="0">
                <a:solidFill>
                  <a:schemeClr val="bg1"/>
                </a:solidFill>
              </a:rPr>
              <a:t>Node</a:t>
            </a:r>
          </a:p>
        </p:txBody>
      </p:sp>
      <p:sp>
        <p:nvSpPr>
          <p:cNvPr id="10" name="TextBox 9"/>
          <p:cNvSpPr txBox="1"/>
          <p:nvPr/>
        </p:nvSpPr>
        <p:spPr>
          <a:xfrm>
            <a:off x="7903226" y="3925788"/>
            <a:ext cx="1246909" cy="369332"/>
          </a:xfrm>
          <a:prstGeom prst="rect">
            <a:avLst/>
          </a:prstGeom>
          <a:noFill/>
        </p:spPr>
        <p:txBody>
          <a:bodyPr wrap="square" rtlCol="0">
            <a:spAutoFit/>
          </a:bodyPr>
          <a:lstStyle/>
          <a:p>
            <a:r>
              <a:rPr lang="en-US" dirty="0">
                <a:solidFill>
                  <a:schemeClr val="bg1"/>
                </a:solidFill>
              </a:rPr>
              <a:t>Node</a:t>
            </a:r>
          </a:p>
        </p:txBody>
      </p:sp>
      <p:sp>
        <p:nvSpPr>
          <p:cNvPr id="11" name="TextBox 10"/>
          <p:cNvSpPr txBox="1"/>
          <p:nvPr/>
        </p:nvSpPr>
        <p:spPr>
          <a:xfrm>
            <a:off x="8096805" y="2833918"/>
            <a:ext cx="1246909" cy="369332"/>
          </a:xfrm>
          <a:prstGeom prst="rect">
            <a:avLst/>
          </a:prstGeom>
          <a:noFill/>
        </p:spPr>
        <p:txBody>
          <a:bodyPr wrap="square" rtlCol="0">
            <a:spAutoFit/>
          </a:bodyPr>
          <a:lstStyle/>
          <a:p>
            <a:r>
              <a:rPr lang="en-US" dirty="0">
                <a:solidFill>
                  <a:schemeClr val="bg1"/>
                </a:solidFill>
              </a:rPr>
              <a:t>Edge</a:t>
            </a:r>
          </a:p>
        </p:txBody>
      </p:sp>
      <p:sp>
        <p:nvSpPr>
          <p:cNvPr id="12" name="TextBox 11"/>
          <p:cNvSpPr txBox="1"/>
          <p:nvPr/>
        </p:nvSpPr>
        <p:spPr>
          <a:xfrm>
            <a:off x="9343714" y="3864518"/>
            <a:ext cx="1246909" cy="369332"/>
          </a:xfrm>
          <a:prstGeom prst="rect">
            <a:avLst/>
          </a:prstGeom>
          <a:noFill/>
        </p:spPr>
        <p:txBody>
          <a:bodyPr wrap="square" rtlCol="0">
            <a:spAutoFit/>
          </a:bodyPr>
          <a:lstStyle/>
          <a:p>
            <a:r>
              <a:rPr lang="en-US" dirty="0">
                <a:solidFill>
                  <a:schemeClr val="bg1"/>
                </a:solidFill>
              </a:rPr>
              <a:t>Edge</a:t>
            </a:r>
          </a:p>
        </p:txBody>
      </p:sp>
      <p:sp>
        <p:nvSpPr>
          <p:cNvPr id="13" name="TextBox 12"/>
          <p:cNvSpPr txBox="1"/>
          <p:nvPr/>
        </p:nvSpPr>
        <p:spPr>
          <a:xfrm>
            <a:off x="9325324" y="3174152"/>
            <a:ext cx="1246909" cy="369332"/>
          </a:xfrm>
          <a:prstGeom prst="rect">
            <a:avLst/>
          </a:prstGeom>
          <a:noFill/>
        </p:spPr>
        <p:txBody>
          <a:bodyPr wrap="square" rtlCol="0">
            <a:spAutoFit/>
          </a:bodyPr>
          <a:lstStyle/>
          <a:p>
            <a:r>
              <a:rPr lang="en-US" dirty="0">
                <a:solidFill>
                  <a:schemeClr val="bg1"/>
                </a:solidFill>
              </a:rPr>
              <a:t>Edge</a:t>
            </a:r>
          </a:p>
        </p:txBody>
      </p:sp>
      <p:grpSp>
        <p:nvGrpSpPr>
          <p:cNvPr id="17" name="Group 16">
            <a:extLst>
              <a:ext uri="{FF2B5EF4-FFF2-40B4-BE49-F238E27FC236}">
                <a16:creationId xmlns:a16="http://schemas.microsoft.com/office/drawing/2014/main" id="{D77C34CE-5C32-4688-8B6A-9FF11B0C8F23}"/>
              </a:ext>
            </a:extLst>
          </p:cNvPr>
          <p:cNvGrpSpPr/>
          <p:nvPr/>
        </p:nvGrpSpPr>
        <p:grpSpPr>
          <a:xfrm>
            <a:off x="11373385" y="6065032"/>
            <a:ext cx="698267" cy="671666"/>
            <a:chOff x="10939346" y="5553307"/>
            <a:chExt cx="1170878" cy="1126273"/>
          </a:xfrm>
        </p:grpSpPr>
        <p:sp>
          <p:nvSpPr>
            <p:cNvPr id="18" name="Rectangle 17">
              <a:extLst>
                <a:ext uri="{FF2B5EF4-FFF2-40B4-BE49-F238E27FC236}">
                  <a16:creationId xmlns:a16="http://schemas.microsoft.com/office/drawing/2014/main" id="{9FEB9169-A0E7-4661-8CBA-EAC6CAD44BE7}"/>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2D0011A3-AAC3-4CAC-8D01-FF7F82822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37317100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2D050"/>
                </a:solidFill>
              </a:rPr>
              <a:t>Networks are graphs and graphs are…</a:t>
            </a:r>
          </a:p>
        </p:txBody>
      </p:sp>
      <p:sp>
        <p:nvSpPr>
          <p:cNvPr id="3" name="Content Placeholder 2"/>
          <p:cNvSpPr>
            <a:spLocks noGrp="1"/>
          </p:cNvSpPr>
          <p:nvPr>
            <p:ph idx="1"/>
          </p:nvPr>
        </p:nvSpPr>
        <p:spPr/>
        <p:txBody>
          <a:bodyPr/>
          <a:lstStyle/>
          <a:p>
            <a:r>
              <a:rPr lang="en-US" dirty="0">
                <a:solidFill>
                  <a:schemeClr val="tx1">
                    <a:lumMod val="75000"/>
                    <a:lumOff val="25000"/>
                  </a:schemeClr>
                </a:solidFill>
              </a:rPr>
              <a:t>…made of nodes (vertices) and edges</a:t>
            </a:r>
          </a:p>
          <a:p>
            <a:r>
              <a:rPr lang="en-US" dirty="0">
                <a:solidFill>
                  <a:schemeClr val="bg1"/>
                </a:solidFill>
              </a:rPr>
              <a:t>…specified as </a:t>
            </a:r>
            <a:r>
              <a:rPr lang="en-US" dirty="0">
                <a:solidFill>
                  <a:srgbClr val="00B0F0"/>
                </a:solidFill>
              </a:rPr>
              <a:t>directed</a:t>
            </a:r>
            <a:r>
              <a:rPr lang="en-US" dirty="0">
                <a:solidFill>
                  <a:schemeClr val="bg1"/>
                </a:solidFill>
              </a:rPr>
              <a:t> or undirected</a:t>
            </a:r>
          </a:p>
        </p:txBody>
      </p:sp>
      <p:sp>
        <p:nvSpPr>
          <p:cNvPr id="4" name="TextBox 3"/>
          <p:cNvSpPr txBox="1"/>
          <p:nvPr/>
        </p:nvSpPr>
        <p:spPr>
          <a:xfrm>
            <a:off x="0" y="0"/>
            <a:ext cx="2624447" cy="369332"/>
          </a:xfrm>
          <a:prstGeom prst="rect">
            <a:avLst/>
          </a:prstGeom>
          <a:noFill/>
        </p:spPr>
        <p:txBody>
          <a:bodyPr wrap="square" rtlCol="0">
            <a:spAutoFit/>
          </a:bodyPr>
          <a:lstStyle/>
          <a:p>
            <a:r>
              <a:rPr lang="en-US" dirty="0">
                <a:solidFill>
                  <a:schemeClr val="bg1"/>
                </a:solidFill>
              </a:rPr>
              <a:t>Intro to networks </a:t>
            </a:r>
          </a:p>
        </p:txBody>
      </p:sp>
      <p:pic>
        <p:nvPicPr>
          <p:cNvPr id="16" name="Picture 15"/>
          <p:cNvPicPr>
            <a:picLocks noChangeAspect="1"/>
          </p:cNvPicPr>
          <p:nvPr/>
        </p:nvPicPr>
        <p:blipFill>
          <a:blip r:embed="rId2"/>
          <a:stretch>
            <a:fillRect/>
          </a:stretch>
        </p:blipFill>
        <p:spPr>
          <a:xfrm>
            <a:off x="7618523" y="2336328"/>
            <a:ext cx="2560108" cy="2304097"/>
          </a:xfrm>
          <a:prstGeom prst="rect">
            <a:avLst/>
          </a:prstGeom>
        </p:spPr>
      </p:pic>
      <p:grpSp>
        <p:nvGrpSpPr>
          <p:cNvPr id="9" name="Group 8">
            <a:extLst>
              <a:ext uri="{FF2B5EF4-FFF2-40B4-BE49-F238E27FC236}">
                <a16:creationId xmlns:a16="http://schemas.microsoft.com/office/drawing/2014/main" id="{F486B30E-584C-44EE-94DE-4EB548627A11}"/>
              </a:ext>
            </a:extLst>
          </p:cNvPr>
          <p:cNvGrpSpPr/>
          <p:nvPr/>
        </p:nvGrpSpPr>
        <p:grpSpPr>
          <a:xfrm>
            <a:off x="11373385" y="6065032"/>
            <a:ext cx="698267" cy="671666"/>
            <a:chOff x="10939346" y="5553307"/>
            <a:chExt cx="1170878" cy="1126273"/>
          </a:xfrm>
        </p:grpSpPr>
        <p:sp>
          <p:nvSpPr>
            <p:cNvPr id="10" name="Rectangle 9">
              <a:extLst>
                <a:ext uri="{FF2B5EF4-FFF2-40B4-BE49-F238E27FC236}">
                  <a16:creationId xmlns:a16="http://schemas.microsoft.com/office/drawing/2014/main" id="{0DFAD3A1-6AF8-45B4-A93F-5C49B311BF48}"/>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9ECD5F1-126A-41F4-B9C8-7E9B730E78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1653926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2D050"/>
                </a:solidFill>
              </a:rPr>
              <a:t>Networks are graphs and graphs are…</a:t>
            </a:r>
          </a:p>
        </p:txBody>
      </p:sp>
      <p:sp>
        <p:nvSpPr>
          <p:cNvPr id="3" name="Content Placeholder 2"/>
          <p:cNvSpPr>
            <a:spLocks noGrp="1"/>
          </p:cNvSpPr>
          <p:nvPr>
            <p:ph idx="1"/>
          </p:nvPr>
        </p:nvSpPr>
        <p:spPr/>
        <p:txBody>
          <a:bodyPr/>
          <a:lstStyle/>
          <a:p>
            <a:r>
              <a:rPr lang="en-US" dirty="0">
                <a:solidFill>
                  <a:schemeClr val="tx1">
                    <a:lumMod val="75000"/>
                    <a:lumOff val="25000"/>
                  </a:schemeClr>
                </a:solidFill>
              </a:rPr>
              <a:t>…made of nodes (vertices) and edges</a:t>
            </a:r>
          </a:p>
          <a:p>
            <a:r>
              <a:rPr lang="en-US" dirty="0">
                <a:solidFill>
                  <a:schemeClr val="bg1"/>
                </a:solidFill>
              </a:rPr>
              <a:t>…specified as directed or </a:t>
            </a:r>
            <a:r>
              <a:rPr lang="en-US" dirty="0">
                <a:solidFill>
                  <a:srgbClr val="00B0F0"/>
                </a:solidFill>
              </a:rPr>
              <a:t>undirected</a:t>
            </a:r>
          </a:p>
        </p:txBody>
      </p:sp>
      <p:sp>
        <p:nvSpPr>
          <p:cNvPr id="4" name="TextBox 3"/>
          <p:cNvSpPr txBox="1"/>
          <p:nvPr/>
        </p:nvSpPr>
        <p:spPr>
          <a:xfrm>
            <a:off x="0" y="0"/>
            <a:ext cx="2624447" cy="369332"/>
          </a:xfrm>
          <a:prstGeom prst="rect">
            <a:avLst/>
          </a:prstGeom>
          <a:noFill/>
        </p:spPr>
        <p:txBody>
          <a:bodyPr wrap="square" rtlCol="0">
            <a:spAutoFit/>
          </a:bodyPr>
          <a:lstStyle/>
          <a:p>
            <a:r>
              <a:rPr lang="en-US" dirty="0">
                <a:solidFill>
                  <a:schemeClr val="bg1"/>
                </a:solidFill>
              </a:rPr>
              <a:t>Intro to networks </a:t>
            </a:r>
          </a:p>
        </p:txBody>
      </p:sp>
      <p:pic>
        <p:nvPicPr>
          <p:cNvPr id="5" name="Picture 4"/>
          <p:cNvPicPr>
            <a:picLocks noChangeAspect="1"/>
          </p:cNvPicPr>
          <p:nvPr/>
        </p:nvPicPr>
        <p:blipFill>
          <a:blip r:embed="rId2"/>
          <a:stretch>
            <a:fillRect/>
          </a:stretch>
        </p:blipFill>
        <p:spPr>
          <a:xfrm>
            <a:off x="7602619" y="2642469"/>
            <a:ext cx="2560108" cy="2304097"/>
          </a:xfrm>
          <a:prstGeom prst="rect">
            <a:avLst/>
          </a:prstGeom>
        </p:spPr>
      </p:pic>
      <p:grpSp>
        <p:nvGrpSpPr>
          <p:cNvPr id="9" name="Group 8">
            <a:extLst>
              <a:ext uri="{FF2B5EF4-FFF2-40B4-BE49-F238E27FC236}">
                <a16:creationId xmlns:a16="http://schemas.microsoft.com/office/drawing/2014/main" id="{E5B7D3C8-3515-4610-A063-C9733482548E}"/>
              </a:ext>
            </a:extLst>
          </p:cNvPr>
          <p:cNvGrpSpPr/>
          <p:nvPr/>
        </p:nvGrpSpPr>
        <p:grpSpPr>
          <a:xfrm>
            <a:off x="11373385" y="6065032"/>
            <a:ext cx="698267" cy="671666"/>
            <a:chOff x="10939346" y="5553307"/>
            <a:chExt cx="1170878" cy="1126273"/>
          </a:xfrm>
        </p:grpSpPr>
        <p:sp>
          <p:nvSpPr>
            <p:cNvPr id="10" name="Rectangle 9">
              <a:extLst>
                <a:ext uri="{FF2B5EF4-FFF2-40B4-BE49-F238E27FC236}">
                  <a16:creationId xmlns:a16="http://schemas.microsoft.com/office/drawing/2014/main" id="{39C0D6B8-BBC9-4C92-89EE-70F48A39B4B7}"/>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C334278-27F5-4A03-8ADD-B920E44E7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921013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2D050"/>
                </a:solidFill>
              </a:rPr>
              <a:t>Networks are graphs and graphs are…</a:t>
            </a:r>
          </a:p>
        </p:txBody>
      </p:sp>
      <p:sp>
        <p:nvSpPr>
          <p:cNvPr id="3" name="Content Placeholder 2"/>
          <p:cNvSpPr>
            <a:spLocks noGrp="1"/>
          </p:cNvSpPr>
          <p:nvPr>
            <p:ph idx="1"/>
          </p:nvPr>
        </p:nvSpPr>
        <p:spPr/>
        <p:txBody>
          <a:bodyPr/>
          <a:lstStyle/>
          <a:p>
            <a:r>
              <a:rPr lang="en-US" dirty="0">
                <a:solidFill>
                  <a:schemeClr val="tx1">
                    <a:lumMod val="75000"/>
                    <a:lumOff val="25000"/>
                  </a:schemeClr>
                </a:solidFill>
              </a:rPr>
              <a:t>…made of nodes (vertices) and edges</a:t>
            </a:r>
          </a:p>
          <a:p>
            <a:r>
              <a:rPr lang="en-US" dirty="0">
                <a:solidFill>
                  <a:schemeClr val="tx1">
                    <a:lumMod val="75000"/>
                    <a:lumOff val="25000"/>
                  </a:schemeClr>
                </a:solidFill>
              </a:rPr>
              <a:t>…specified as directed or undirected</a:t>
            </a:r>
          </a:p>
          <a:p>
            <a:r>
              <a:rPr lang="en-US" dirty="0">
                <a:solidFill>
                  <a:schemeClr val="bg1"/>
                </a:solidFill>
              </a:rPr>
              <a:t>…complex (and awesome looking)</a:t>
            </a:r>
          </a:p>
          <a:p>
            <a:endParaRPr lang="en-US" dirty="0">
              <a:solidFill>
                <a:srgbClr val="00B0F0"/>
              </a:solidFill>
            </a:endParaRPr>
          </a:p>
        </p:txBody>
      </p:sp>
      <p:sp>
        <p:nvSpPr>
          <p:cNvPr id="4" name="TextBox 3"/>
          <p:cNvSpPr txBox="1"/>
          <p:nvPr/>
        </p:nvSpPr>
        <p:spPr>
          <a:xfrm>
            <a:off x="0" y="0"/>
            <a:ext cx="2624447" cy="369332"/>
          </a:xfrm>
          <a:prstGeom prst="rect">
            <a:avLst/>
          </a:prstGeom>
          <a:noFill/>
        </p:spPr>
        <p:txBody>
          <a:bodyPr wrap="square" rtlCol="0">
            <a:spAutoFit/>
          </a:bodyPr>
          <a:lstStyle/>
          <a:p>
            <a:r>
              <a:rPr lang="en-US" dirty="0">
                <a:solidFill>
                  <a:schemeClr val="bg1"/>
                </a:solidFill>
              </a:rPr>
              <a:t>Intro to networks </a:t>
            </a:r>
          </a:p>
        </p:txBody>
      </p:sp>
      <p:pic>
        <p:nvPicPr>
          <p:cNvPr id="6" name="Picture 5"/>
          <p:cNvPicPr>
            <a:picLocks noChangeAspect="1"/>
          </p:cNvPicPr>
          <p:nvPr/>
        </p:nvPicPr>
        <p:blipFill>
          <a:blip r:embed="rId2"/>
          <a:stretch>
            <a:fillRect/>
          </a:stretch>
        </p:blipFill>
        <p:spPr>
          <a:xfrm>
            <a:off x="7081578" y="2057400"/>
            <a:ext cx="4074767" cy="3794637"/>
          </a:xfrm>
          <a:prstGeom prst="rect">
            <a:avLst/>
          </a:prstGeom>
        </p:spPr>
      </p:pic>
      <p:sp>
        <p:nvSpPr>
          <p:cNvPr id="7" name="TextBox 6"/>
          <p:cNvSpPr txBox="1"/>
          <p:nvPr/>
        </p:nvSpPr>
        <p:spPr>
          <a:xfrm>
            <a:off x="6671914" y="5943477"/>
            <a:ext cx="4894093" cy="461665"/>
          </a:xfrm>
          <a:prstGeom prst="rect">
            <a:avLst/>
          </a:prstGeom>
          <a:solidFill>
            <a:schemeClr val="tx1">
              <a:alpha val="60000"/>
            </a:schemeClr>
          </a:solidFill>
        </p:spPr>
        <p:txBody>
          <a:bodyPr wrap="square" rtlCol="0">
            <a:spAutoFit/>
          </a:bodyPr>
          <a:lstStyle/>
          <a:p>
            <a:pPr algn="ctr"/>
            <a:r>
              <a:rPr lang="en-US" sz="1200" dirty="0">
                <a:solidFill>
                  <a:schemeClr val="bg1"/>
                </a:solidFill>
              </a:rPr>
              <a:t>Pore network graph from a fractal model of porous media. </a:t>
            </a:r>
            <a:br>
              <a:rPr lang="en-US" sz="1200" dirty="0">
                <a:solidFill>
                  <a:schemeClr val="bg1"/>
                </a:solidFill>
              </a:rPr>
            </a:br>
            <a:r>
              <a:rPr lang="en-US" sz="1200" dirty="0">
                <a:solidFill>
                  <a:schemeClr val="bg1"/>
                </a:solidFill>
              </a:rPr>
              <a:t>(</a:t>
            </a:r>
            <a:r>
              <a:rPr lang="en-US" sz="1200" i="1" dirty="0">
                <a:solidFill>
                  <a:schemeClr val="bg1"/>
                </a:solidFill>
              </a:rPr>
              <a:t>unpublished). Made using Mathematica software.</a:t>
            </a:r>
            <a:endParaRPr lang="en-US" sz="1200" dirty="0">
              <a:solidFill>
                <a:schemeClr val="bg1"/>
              </a:solidFill>
            </a:endParaRPr>
          </a:p>
        </p:txBody>
      </p:sp>
      <p:grpSp>
        <p:nvGrpSpPr>
          <p:cNvPr id="11" name="Group 10">
            <a:extLst>
              <a:ext uri="{FF2B5EF4-FFF2-40B4-BE49-F238E27FC236}">
                <a16:creationId xmlns:a16="http://schemas.microsoft.com/office/drawing/2014/main" id="{C5898CC7-1B3E-4173-A391-2F9339A825CF}"/>
              </a:ext>
            </a:extLst>
          </p:cNvPr>
          <p:cNvGrpSpPr/>
          <p:nvPr/>
        </p:nvGrpSpPr>
        <p:grpSpPr>
          <a:xfrm>
            <a:off x="11373385" y="6065032"/>
            <a:ext cx="698267" cy="671666"/>
            <a:chOff x="10939346" y="5553307"/>
            <a:chExt cx="1170878" cy="1126273"/>
          </a:xfrm>
        </p:grpSpPr>
        <p:sp>
          <p:nvSpPr>
            <p:cNvPr id="12" name="Rectangle 11">
              <a:extLst>
                <a:ext uri="{FF2B5EF4-FFF2-40B4-BE49-F238E27FC236}">
                  <a16:creationId xmlns:a16="http://schemas.microsoft.com/office/drawing/2014/main" id="{C8733DDC-EC12-4F55-8E64-CB8CBB60129B}"/>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0A8FE16-ED60-4A39-9D3C-7CD2A772F4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3562884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2D050"/>
                </a:solidFill>
              </a:rPr>
              <a:t>Networks are graphs and graphs are…</a:t>
            </a:r>
          </a:p>
        </p:txBody>
      </p:sp>
      <p:sp>
        <p:nvSpPr>
          <p:cNvPr id="3" name="Content Placeholder 2"/>
          <p:cNvSpPr>
            <a:spLocks noGrp="1"/>
          </p:cNvSpPr>
          <p:nvPr>
            <p:ph idx="1"/>
          </p:nvPr>
        </p:nvSpPr>
        <p:spPr/>
        <p:txBody>
          <a:bodyPr/>
          <a:lstStyle/>
          <a:p>
            <a:r>
              <a:rPr lang="en-US" dirty="0">
                <a:solidFill>
                  <a:schemeClr val="tx1">
                    <a:lumMod val="75000"/>
                    <a:lumOff val="25000"/>
                  </a:schemeClr>
                </a:solidFill>
              </a:rPr>
              <a:t>…made of nodes (vertices) and edges</a:t>
            </a:r>
          </a:p>
          <a:p>
            <a:r>
              <a:rPr lang="en-US" dirty="0">
                <a:solidFill>
                  <a:schemeClr val="tx1">
                    <a:lumMod val="75000"/>
                    <a:lumOff val="25000"/>
                  </a:schemeClr>
                </a:solidFill>
              </a:rPr>
              <a:t>…specified as directed or undirected</a:t>
            </a:r>
          </a:p>
          <a:p>
            <a:r>
              <a:rPr lang="en-US" dirty="0">
                <a:solidFill>
                  <a:schemeClr val="tx1">
                    <a:lumMod val="75000"/>
                    <a:lumOff val="25000"/>
                  </a:schemeClr>
                </a:solidFill>
              </a:rPr>
              <a:t>…complex (and awesome looking)</a:t>
            </a:r>
          </a:p>
          <a:p>
            <a:r>
              <a:rPr lang="en-US" dirty="0">
                <a:solidFill>
                  <a:schemeClr val="bg1"/>
                </a:solidFill>
              </a:rPr>
              <a:t>…simple (and mathy)</a:t>
            </a:r>
          </a:p>
          <a:p>
            <a:endParaRPr lang="en-US" dirty="0">
              <a:solidFill>
                <a:srgbClr val="00B0F0"/>
              </a:solidFill>
            </a:endParaRPr>
          </a:p>
        </p:txBody>
      </p:sp>
      <p:sp>
        <p:nvSpPr>
          <p:cNvPr id="4" name="TextBox 3"/>
          <p:cNvSpPr txBox="1"/>
          <p:nvPr/>
        </p:nvSpPr>
        <p:spPr>
          <a:xfrm>
            <a:off x="0" y="0"/>
            <a:ext cx="2624447" cy="369332"/>
          </a:xfrm>
          <a:prstGeom prst="rect">
            <a:avLst/>
          </a:prstGeom>
          <a:noFill/>
        </p:spPr>
        <p:txBody>
          <a:bodyPr wrap="square" rtlCol="0">
            <a:spAutoFit/>
          </a:bodyPr>
          <a:lstStyle/>
          <a:p>
            <a:r>
              <a:rPr lang="en-US" dirty="0">
                <a:solidFill>
                  <a:schemeClr val="bg1"/>
                </a:solidFill>
              </a:rPr>
              <a:t>Intro to networks </a:t>
            </a:r>
          </a:p>
        </p:txBody>
      </p:sp>
      <p:sp>
        <p:nvSpPr>
          <p:cNvPr id="7" name="TextBox 6"/>
          <p:cNvSpPr txBox="1"/>
          <p:nvPr/>
        </p:nvSpPr>
        <p:spPr>
          <a:xfrm>
            <a:off x="6844728" y="5725775"/>
            <a:ext cx="4894093" cy="276999"/>
          </a:xfrm>
          <a:prstGeom prst="rect">
            <a:avLst/>
          </a:prstGeom>
          <a:solidFill>
            <a:schemeClr val="tx1">
              <a:alpha val="60000"/>
            </a:schemeClr>
          </a:solidFill>
        </p:spPr>
        <p:txBody>
          <a:bodyPr wrap="square" rtlCol="0">
            <a:spAutoFit/>
          </a:bodyPr>
          <a:lstStyle/>
          <a:p>
            <a:pPr algn="ctr"/>
            <a:r>
              <a:rPr lang="en-US" sz="1200" dirty="0">
                <a:solidFill>
                  <a:schemeClr val="bg1"/>
                </a:solidFill>
              </a:rPr>
              <a:t>Complete and bipartite graphs, (</a:t>
            </a:r>
            <a:r>
              <a:rPr lang="en-US" sz="1200" i="1" dirty="0">
                <a:solidFill>
                  <a:schemeClr val="bg1"/>
                </a:solidFill>
              </a:rPr>
              <a:t>Wolfram </a:t>
            </a:r>
            <a:r>
              <a:rPr lang="en-US" sz="1200" i="1" dirty="0" err="1">
                <a:solidFill>
                  <a:schemeClr val="bg1"/>
                </a:solidFill>
              </a:rPr>
              <a:t>Mathworld</a:t>
            </a:r>
            <a:r>
              <a:rPr lang="en-US" sz="1200" dirty="0">
                <a:solidFill>
                  <a:schemeClr val="bg1"/>
                </a:solidFill>
              </a:rPr>
              <a:t> )</a:t>
            </a:r>
          </a:p>
        </p:txBody>
      </p:sp>
      <p:pic>
        <p:nvPicPr>
          <p:cNvPr id="8" name="Picture 7" descr="Screen Clipping"/>
          <p:cNvPicPr>
            <a:picLocks noChangeAspect="1"/>
          </p:cNvPicPr>
          <p:nvPr/>
        </p:nvPicPr>
        <p:blipFill>
          <a:blip r:embed="rId2"/>
          <a:stretch>
            <a:fillRect/>
          </a:stretch>
        </p:blipFill>
        <p:spPr>
          <a:xfrm>
            <a:off x="7567679" y="2206228"/>
            <a:ext cx="3448192" cy="3419694"/>
          </a:xfrm>
          <a:prstGeom prst="rect">
            <a:avLst/>
          </a:prstGeom>
        </p:spPr>
      </p:pic>
      <p:grpSp>
        <p:nvGrpSpPr>
          <p:cNvPr id="12" name="Group 11">
            <a:extLst>
              <a:ext uri="{FF2B5EF4-FFF2-40B4-BE49-F238E27FC236}">
                <a16:creationId xmlns:a16="http://schemas.microsoft.com/office/drawing/2014/main" id="{84E96926-B159-4D3A-9308-AAD109FA933F}"/>
              </a:ext>
            </a:extLst>
          </p:cNvPr>
          <p:cNvGrpSpPr/>
          <p:nvPr/>
        </p:nvGrpSpPr>
        <p:grpSpPr>
          <a:xfrm>
            <a:off x="11373385" y="6065032"/>
            <a:ext cx="698267" cy="671666"/>
            <a:chOff x="10939346" y="5553307"/>
            <a:chExt cx="1170878" cy="1126273"/>
          </a:xfrm>
        </p:grpSpPr>
        <p:sp>
          <p:nvSpPr>
            <p:cNvPr id="13" name="Rectangle 12">
              <a:extLst>
                <a:ext uri="{FF2B5EF4-FFF2-40B4-BE49-F238E27FC236}">
                  <a16:creationId xmlns:a16="http://schemas.microsoft.com/office/drawing/2014/main" id="{A480FD02-64D8-493A-8144-50929E86163A}"/>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44DCD86-C746-468E-A54C-77D55BD12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2240941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2D050"/>
                </a:solidFill>
              </a:rPr>
              <a:t>Networks are graphs and graphs are…</a:t>
            </a:r>
          </a:p>
        </p:txBody>
      </p:sp>
      <p:sp>
        <p:nvSpPr>
          <p:cNvPr id="3" name="Content Placeholder 2"/>
          <p:cNvSpPr>
            <a:spLocks noGrp="1"/>
          </p:cNvSpPr>
          <p:nvPr>
            <p:ph idx="1"/>
          </p:nvPr>
        </p:nvSpPr>
        <p:spPr/>
        <p:txBody>
          <a:bodyPr/>
          <a:lstStyle/>
          <a:p>
            <a:r>
              <a:rPr lang="en-US" dirty="0">
                <a:solidFill>
                  <a:schemeClr val="tx1">
                    <a:lumMod val="75000"/>
                    <a:lumOff val="25000"/>
                  </a:schemeClr>
                </a:solidFill>
              </a:rPr>
              <a:t>…made of nodes (vertices) and edges</a:t>
            </a:r>
          </a:p>
          <a:p>
            <a:r>
              <a:rPr lang="en-US" dirty="0">
                <a:solidFill>
                  <a:schemeClr val="tx1">
                    <a:lumMod val="75000"/>
                    <a:lumOff val="25000"/>
                  </a:schemeClr>
                </a:solidFill>
              </a:rPr>
              <a:t>…specified as directed or undirected</a:t>
            </a:r>
          </a:p>
          <a:p>
            <a:r>
              <a:rPr lang="en-US" dirty="0">
                <a:solidFill>
                  <a:schemeClr val="tx1">
                    <a:lumMod val="75000"/>
                    <a:lumOff val="25000"/>
                  </a:schemeClr>
                </a:solidFill>
              </a:rPr>
              <a:t>…complex (and awesome looking)</a:t>
            </a:r>
          </a:p>
          <a:p>
            <a:r>
              <a:rPr lang="en-US" dirty="0">
                <a:solidFill>
                  <a:schemeClr val="tx1">
                    <a:lumMod val="75000"/>
                    <a:lumOff val="25000"/>
                  </a:schemeClr>
                </a:solidFill>
              </a:rPr>
              <a:t>…simple (and mathy)</a:t>
            </a:r>
          </a:p>
          <a:p>
            <a:r>
              <a:rPr lang="en-US" dirty="0">
                <a:solidFill>
                  <a:schemeClr val="bg1"/>
                </a:solidFill>
              </a:rPr>
              <a:t>…used for modeling LOTS of phenomena and systems. A sample of the variety includes social interactions, transportation systems, information flow, disease transmission, porous media, organizational structure, food webs, metabolic function, energy transmission, adverse outcome pathways, and the emotional brain</a:t>
            </a:r>
          </a:p>
          <a:p>
            <a:endParaRPr lang="en-US" dirty="0">
              <a:solidFill>
                <a:schemeClr val="bg1"/>
              </a:solidFill>
            </a:endParaRPr>
          </a:p>
          <a:p>
            <a:endParaRPr lang="en-US" dirty="0">
              <a:solidFill>
                <a:srgbClr val="00B0F0"/>
              </a:solidFill>
            </a:endParaRPr>
          </a:p>
        </p:txBody>
      </p:sp>
      <p:sp>
        <p:nvSpPr>
          <p:cNvPr id="4" name="TextBox 3"/>
          <p:cNvSpPr txBox="1"/>
          <p:nvPr/>
        </p:nvSpPr>
        <p:spPr>
          <a:xfrm>
            <a:off x="0" y="0"/>
            <a:ext cx="2624447" cy="369332"/>
          </a:xfrm>
          <a:prstGeom prst="rect">
            <a:avLst/>
          </a:prstGeom>
          <a:noFill/>
        </p:spPr>
        <p:txBody>
          <a:bodyPr wrap="square" rtlCol="0">
            <a:spAutoFit/>
          </a:bodyPr>
          <a:lstStyle/>
          <a:p>
            <a:r>
              <a:rPr lang="en-US" dirty="0">
                <a:solidFill>
                  <a:schemeClr val="bg1"/>
                </a:solidFill>
              </a:rPr>
              <a:t>Intro to networks </a:t>
            </a:r>
          </a:p>
        </p:txBody>
      </p:sp>
      <p:grpSp>
        <p:nvGrpSpPr>
          <p:cNvPr id="8" name="Group 7">
            <a:extLst>
              <a:ext uri="{FF2B5EF4-FFF2-40B4-BE49-F238E27FC236}">
                <a16:creationId xmlns:a16="http://schemas.microsoft.com/office/drawing/2014/main" id="{6C4EE1A3-C825-421C-A492-59EEF59CBC92}"/>
              </a:ext>
            </a:extLst>
          </p:cNvPr>
          <p:cNvGrpSpPr/>
          <p:nvPr/>
        </p:nvGrpSpPr>
        <p:grpSpPr>
          <a:xfrm>
            <a:off x="11373385" y="6065032"/>
            <a:ext cx="698267" cy="671666"/>
            <a:chOff x="10939346" y="5553307"/>
            <a:chExt cx="1170878" cy="1126273"/>
          </a:xfrm>
        </p:grpSpPr>
        <p:sp>
          <p:nvSpPr>
            <p:cNvPr id="9" name="Rectangle 8">
              <a:extLst>
                <a:ext uri="{FF2B5EF4-FFF2-40B4-BE49-F238E27FC236}">
                  <a16:creationId xmlns:a16="http://schemas.microsoft.com/office/drawing/2014/main" id="{CB3BF684-10ED-4E54-92C4-0E92C319F536}"/>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5C1E318-5EDC-4ADB-9003-AFCF02A64C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380635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2D050"/>
                </a:solidFill>
              </a:rPr>
              <a:t>Networks are graphs and graphs are…</a:t>
            </a:r>
          </a:p>
        </p:txBody>
      </p:sp>
      <p:sp>
        <p:nvSpPr>
          <p:cNvPr id="3" name="Content Placeholder 2"/>
          <p:cNvSpPr>
            <a:spLocks noGrp="1"/>
          </p:cNvSpPr>
          <p:nvPr>
            <p:ph idx="1"/>
          </p:nvPr>
        </p:nvSpPr>
        <p:spPr/>
        <p:txBody>
          <a:bodyPr/>
          <a:lstStyle/>
          <a:p>
            <a:r>
              <a:rPr lang="en-US" dirty="0">
                <a:solidFill>
                  <a:schemeClr val="tx1">
                    <a:lumMod val="75000"/>
                    <a:lumOff val="25000"/>
                  </a:schemeClr>
                </a:solidFill>
              </a:rPr>
              <a:t>…made of nodes (vertices) and edges</a:t>
            </a:r>
          </a:p>
          <a:p>
            <a:r>
              <a:rPr lang="en-US" dirty="0">
                <a:solidFill>
                  <a:schemeClr val="tx1">
                    <a:lumMod val="75000"/>
                    <a:lumOff val="25000"/>
                  </a:schemeClr>
                </a:solidFill>
              </a:rPr>
              <a:t>…specified as directed or undirected</a:t>
            </a:r>
          </a:p>
          <a:p>
            <a:r>
              <a:rPr lang="en-US" dirty="0">
                <a:solidFill>
                  <a:schemeClr val="tx1">
                    <a:lumMod val="75000"/>
                    <a:lumOff val="25000"/>
                  </a:schemeClr>
                </a:solidFill>
              </a:rPr>
              <a:t>…complex (and awesome looking)</a:t>
            </a:r>
          </a:p>
          <a:p>
            <a:r>
              <a:rPr lang="en-US" dirty="0">
                <a:solidFill>
                  <a:schemeClr val="tx1">
                    <a:lumMod val="75000"/>
                    <a:lumOff val="25000"/>
                  </a:schemeClr>
                </a:solidFill>
              </a:rPr>
              <a:t>…simple (and mathy)</a:t>
            </a:r>
          </a:p>
          <a:p>
            <a:r>
              <a:rPr lang="en-US" dirty="0">
                <a:solidFill>
                  <a:schemeClr val="bg1"/>
                </a:solidFill>
              </a:rPr>
              <a:t>…used for modeling LOTS of phenomena and systems. A sample of the variety includes social interactions, transportation systems, information flow, disease transmission, porous media, organizational structure, food webs, metabolic function, energy transmission, adverse outcome pathways, and the emotional brain</a:t>
            </a:r>
          </a:p>
          <a:p>
            <a:endParaRPr lang="en-US" dirty="0">
              <a:solidFill>
                <a:schemeClr val="bg1"/>
              </a:solidFill>
            </a:endParaRPr>
          </a:p>
          <a:p>
            <a:endParaRPr lang="en-US" dirty="0">
              <a:solidFill>
                <a:srgbClr val="00B0F0"/>
              </a:solidFill>
            </a:endParaRPr>
          </a:p>
        </p:txBody>
      </p:sp>
      <p:sp>
        <p:nvSpPr>
          <p:cNvPr id="4" name="TextBox 3"/>
          <p:cNvSpPr txBox="1"/>
          <p:nvPr/>
        </p:nvSpPr>
        <p:spPr>
          <a:xfrm>
            <a:off x="0" y="0"/>
            <a:ext cx="2624447" cy="369332"/>
          </a:xfrm>
          <a:prstGeom prst="rect">
            <a:avLst/>
          </a:prstGeom>
          <a:noFill/>
        </p:spPr>
        <p:txBody>
          <a:bodyPr wrap="square" rtlCol="0">
            <a:spAutoFit/>
          </a:bodyPr>
          <a:lstStyle/>
          <a:p>
            <a:r>
              <a:rPr lang="en-US" dirty="0">
                <a:solidFill>
                  <a:schemeClr val="bg1"/>
                </a:solidFill>
              </a:rPr>
              <a:t>Intro to networks </a:t>
            </a:r>
          </a:p>
        </p:txBody>
      </p:sp>
      <p:pic>
        <p:nvPicPr>
          <p:cNvPr id="5" name="Picture 4" descr="Screen Clipping">
            <a:extLst>
              <a:ext uri="{FF2B5EF4-FFF2-40B4-BE49-F238E27FC236}">
                <a16:creationId xmlns:a16="http://schemas.microsoft.com/office/drawing/2014/main" id="{566032AA-A35E-41D3-913B-E4DA78E82E4F}"/>
              </a:ext>
            </a:extLst>
          </p:cNvPr>
          <p:cNvPicPr>
            <a:picLocks noChangeAspect="1"/>
          </p:cNvPicPr>
          <p:nvPr/>
        </p:nvPicPr>
        <p:blipFill>
          <a:blip r:embed="rId2"/>
          <a:stretch>
            <a:fillRect/>
          </a:stretch>
        </p:blipFill>
        <p:spPr>
          <a:xfrm>
            <a:off x="4713910" y="2475459"/>
            <a:ext cx="6444465" cy="1419649"/>
          </a:xfrm>
          <a:prstGeom prst="rect">
            <a:avLst/>
          </a:prstGeom>
        </p:spPr>
      </p:pic>
      <p:grpSp>
        <p:nvGrpSpPr>
          <p:cNvPr id="9" name="Group 8">
            <a:extLst>
              <a:ext uri="{FF2B5EF4-FFF2-40B4-BE49-F238E27FC236}">
                <a16:creationId xmlns:a16="http://schemas.microsoft.com/office/drawing/2014/main" id="{F6A0542D-DB84-4053-BC9E-D82F1270E698}"/>
              </a:ext>
            </a:extLst>
          </p:cNvPr>
          <p:cNvGrpSpPr/>
          <p:nvPr/>
        </p:nvGrpSpPr>
        <p:grpSpPr>
          <a:xfrm>
            <a:off x="11373385" y="6065032"/>
            <a:ext cx="698267" cy="671666"/>
            <a:chOff x="10939346" y="5553307"/>
            <a:chExt cx="1170878" cy="1126273"/>
          </a:xfrm>
        </p:grpSpPr>
        <p:sp>
          <p:nvSpPr>
            <p:cNvPr id="10" name="Rectangle 9">
              <a:extLst>
                <a:ext uri="{FF2B5EF4-FFF2-40B4-BE49-F238E27FC236}">
                  <a16:creationId xmlns:a16="http://schemas.microsoft.com/office/drawing/2014/main" id="{1344F243-3577-431C-AAF7-E5A5A94CBD6A}"/>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272662B-521C-4B95-9B0C-D8E4A2FEA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1455656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2D050"/>
                </a:solidFill>
              </a:rPr>
              <a:t>Networks are graphs and graphs are…</a:t>
            </a:r>
          </a:p>
        </p:txBody>
      </p:sp>
      <p:sp>
        <p:nvSpPr>
          <p:cNvPr id="3" name="Content Placeholder 2"/>
          <p:cNvSpPr>
            <a:spLocks noGrp="1"/>
          </p:cNvSpPr>
          <p:nvPr>
            <p:ph idx="1"/>
          </p:nvPr>
        </p:nvSpPr>
        <p:spPr/>
        <p:txBody>
          <a:bodyPr/>
          <a:lstStyle/>
          <a:p>
            <a:r>
              <a:rPr lang="en-US" dirty="0">
                <a:solidFill>
                  <a:schemeClr val="tx1">
                    <a:lumMod val="75000"/>
                    <a:lumOff val="25000"/>
                  </a:schemeClr>
                </a:solidFill>
              </a:rPr>
              <a:t>…made of nodes (vertices) and edges</a:t>
            </a:r>
          </a:p>
          <a:p>
            <a:r>
              <a:rPr lang="en-US" dirty="0">
                <a:solidFill>
                  <a:schemeClr val="tx1">
                    <a:lumMod val="75000"/>
                    <a:lumOff val="25000"/>
                  </a:schemeClr>
                </a:solidFill>
              </a:rPr>
              <a:t>…specified as directed or undirected</a:t>
            </a:r>
          </a:p>
          <a:p>
            <a:r>
              <a:rPr lang="en-US" dirty="0">
                <a:solidFill>
                  <a:schemeClr val="tx1">
                    <a:lumMod val="75000"/>
                    <a:lumOff val="25000"/>
                  </a:schemeClr>
                </a:solidFill>
              </a:rPr>
              <a:t>…complex (and awesome looking)</a:t>
            </a:r>
          </a:p>
          <a:p>
            <a:r>
              <a:rPr lang="en-US" dirty="0">
                <a:solidFill>
                  <a:schemeClr val="tx1">
                    <a:lumMod val="75000"/>
                    <a:lumOff val="25000"/>
                  </a:schemeClr>
                </a:solidFill>
              </a:rPr>
              <a:t>…simple (and </a:t>
            </a:r>
            <a:r>
              <a:rPr lang="en-US" dirty="0" err="1">
                <a:solidFill>
                  <a:schemeClr val="tx1">
                    <a:lumMod val="75000"/>
                    <a:lumOff val="25000"/>
                  </a:schemeClr>
                </a:solidFill>
              </a:rPr>
              <a:t>mathy</a:t>
            </a:r>
            <a:r>
              <a:rPr lang="en-US" dirty="0">
                <a:solidFill>
                  <a:schemeClr val="tx1">
                    <a:lumMod val="75000"/>
                    <a:lumOff val="25000"/>
                  </a:schemeClr>
                </a:solidFill>
              </a:rPr>
              <a:t>)</a:t>
            </a:r>
          </a:p>
          <a:p>
            <a:r>
              <a:rPr lang="en-US" dirty="0">
                <a:solidFill>
                  <a:schemeClr val="tx1">
                    <a:lumMod val="75000"/>
                    <a:lumOff val="25000"/>
                  </a:schemeClr>
                </a:solidFill>
              </a:rPr>
              <a:t>…used for modeling LOTS of phenomena and systems. A sample of the variety includes social interactions, transportation systems, information flow, disease transmission, porous media, organizational structure, food webs, metabolic function, energy transmission, adverse outcome pathways, and the emotional brain</a:t>
            </a:r>
          </a:p>
          <a:p>
            <a:r>
              <a:rPr lang="en-US" dirty="0">
                <a:solidFill>
                  <a:schemeClr val="bg1"/>
                </a:solidFill>
              </a:rPr>
              <a:t>… not too bad to deal with in R!</a:t>
            </a:r>
          </a:p>
          <a:p>
            <a:endParaRPr lang="en-US" dirty="0">
              <a:solidFill>
                <a:schemeClr val="bg1"/>
              </a:solidFill>
            </a:endParaRPr>
          </a:p>
          <a:p>
            <a:endParaRPr lang="en-US" dirty="0">
              <a:solidFill>
                <a:srgbClr val="00B0F0"/>
              </a:solidFill>
            </a:endParaRPr>
          </a:p>
        </p:txBody>
      </p:sp>
      <p:sp>
        <p:nvSpPr>
          <p:cNvPr id="4" name="TextBox 3"/>
          <p:cNvSpPr txBox="1"/>
          <p:nvPr/>
        </p:nvSpPr>
        <p:spPr>
          <a:xfrm>
            <a:off x="0" y="0"/>
            <a:ext cx="2624447" cy="369332"/>
          </a:xfrm>
          <a:prstGeom prst="rect">
            <a:avLst/>
          </a:prstGeom>
          <a:noFill/>
        </p:spPr>
        <p:txBody>
          <a:bodyPr wrap="square" rtlCol="0">
            <a:spAutoFit/>
          </a:bodyPr>
          <a:lstStyle/>
          <a:p>
            <a:r>
              <a:rPr lang="en-US" dirty="0">
                <a:solidFill>
                  <a:schemeClr val="bg1"/>
                </a:solidFill>
              </a:rPr>
              <a:t>Intro to networks </a:t>
            </a:r>
          </a:p>
        </p:txBody>
      </p:sp>
      <p:grpSp>
        <p:nvGrpSpPr>
          <p:cNvPr id="8" name="Group 7">
            <a:extLst>
              <a:ext uri="{FF2B5EF4-FFF2-40B4-BE49-F238E27FC236}">
                <a16:creationId xmlns:a16="http://schemas.microsoft.com/office/drawing/2014/main" id="{5C02209F-1C6C-49E7-A764-38BB2151F289}"/>
              </a:ext>
            </a:extLst>
          </p:cNvPr>
          <p:cNvGrpSpPr/>
          <p:nvPr/>
        </p:nvGrpSpPr>
        <p:grpSpPr>
          <a:xfrm>
            <a:off x="11373385" y="6065032"/>
            <a:ext cx="698267" cy="671666"/>
            <a:chOff x="10939346" y="5553307"/>
            <a:chExt cx="1170878" cy="1126273"/>
          </a:xfrm>
        </p:grpSpPr>
        <p:sp>
          <p:nvSpPr>
            <p:cNvPr id="9" name="Rectangle 8">
              <a:extLst>
                <a:ext uri="{FF2B5EF4-FFF2-40B4-BE49-F238E27FC236}">
                  <a16:creationId xmlns:a16="http://schemas.microsoft.com/office/drawing/2014/main" id="{190A5D80-FCFD-4D2B-B3B6-EFB35095F07E}"/>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B045486-7734-40EE-B5B9-818CAF0607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1465686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2624447" cy="369332"/>
          </a:xfrm>
          <a:prstGeom prst="rect">
            <a:avLst/>
          </a:prstGeom>
          <a:noFill/>
        </p:spPr>
        <p:txBody>
          <a:bodyPr wrap="square" rtlCol="0">
            <a:spAutoFit/>
          </a:bodyPr>
          <a:lstStyle/>
          <a:p>
            <a:r>
              <a:rPr lang="en-US" dirty="0">
                <a:solidFill>
                  <a:schemeClr val="bg1"/>
                </a:solidFill>
              </a:rPr>
              <a:t>Intro to networks </a:t>
            </a:r>
          </a:p>
        </p:txBody>
      </p:sp>
      <p:grpSp>
        <p:nvGrpSpPr>
          <p:cNvPr id="8" name="Group 7">
            <a:extLst>
              <a:ext uri="{FF2B5EF4-FFF2-40B4-BE49-F238E27FC236}">
                <a16:creationId xmlns:a16="http://schemas.microsoft.com/office/drawing/2014/main" id="{5C02209F-1C6C-49E7-A764-38BB2151F289}"/>
              </a:ext>
            </a:extLst>
          </p:cNvPr>
          <p:cNvGrpSpPr/>
          <p:nvPr/>
        </p:nvGrpSpPr>
        <p:grpSpPr>
          <a:xfrm>
            <a:off x="11373385" y="6065032"/>
            <a:ext cx="698267" cy="671666"/>
            <a:chOff x="10939346" y="5553307"/>
            <a:chExt cx="1170878" cy="1126273"/>
          </a:xfrm>
        </p:grpSpPr>
        <p:sp>
          <p:nvSpPr>
            <p:cNvPr id="9" name="Rectangle 8">
              <a:extLst>
                <a:ext uri="{FF2B5EF4-FFF2-40B4-BE49-F238E27FC236}">
                  <a16:creationId xmlns:a16="http://schemas.microsoft.com/office/drawing/2014/main" id="{190A5D80-FCFD-4D2B-B3B6-EFB35095F07E}"/>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B045486-7734-40EE-B5B9-818CAF0607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
        <p:nvSpPr>
          <p:cNvPr id="11" name="TextBox 10">
            <a:extLst>
              <a:ext uri="{FF2B5EF4-FFF2-40B4-BE49-F238E27FC236}">
                <a16:creationId xmlns:a16="http://schemas.microsoft.com/office/drawing/2014/main" id="{F381132B-2300-4CC2-93AB-5265836DED13}"/>
              </a:ext>
            </a:extLst>
          </p:cNvPr>
          <p:cNvSpPr txBox="1"/>
          <p:nvPr/>
        </p:nvSpPr>
        <p:spPr>
          <a:xfrm>
            <a:off x="1152980" y="2681577"/>
            <a:ext cx="9886040" cy="1077218"/>
          </a:xfrm>
          <a:prstGeom prst="rect">
            <a:avLst/>
          </a:prstGeom>
          <a:noFill/>
        </p:spPr>
        <p:txBody>
          <a:bodyPr wrap="none" rtlCol="0">
            <a:spAutoFit/>
          </a:bodyPr>
          <a:lstStyle/>
          <a:p>
            <a:pPr algn="ctr"/>
            <a:r>
              <a:rPr lang="en-US" sz="3200" dirty="0">
                <a:solidFill>
                  <a:schemeClr val="bg1"/>
                </a:solidFill>
              </a:rPr>
              <a:t>What do nodes and edges represent in your applications? </a:t>
            </a:r>
          </a:p>
          <a:p>
            <a:pPr algn="ctr"/>
            <a:r>
              <a:rPr lang="en-US" sz="3200" dirty="0">
                <a:solidFill>
                  <a:schemeClr val="bg1"/>
                </a:solidFill>
              </a:rPr>
              <a:t>Any examples to share?</a:t>
            </a:r>
          </a:p>
        </p:txBody>
      </p:sp>
    </p:spTree>
    <p:extLst>
      <p:ext uri="{BB962C8B-B14F-4D97-AF65-F5344CB8AC3E}">
        <p14:creationId xmlns:p14="http://schemas.microsoft.com/office/powerpoint/2010/main" val="3505594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83715" y="2339655"/>
            <a:ext cx="10812378" cy="1938992"/>
          </a:xfrm>
          <a:prstGeom prst="rect">
            <a:avLst/>
          </a:prstGeom>
        </p:spPr>
        <p:txBody>
          <a:bodyPr wrap="square">
            <a:spAutoFit/>
          </a:bodyPr>
          <a:lstStyle/>
          <a:p>
            <a:pPr algn="ctr"/>
            <a:r>
              <a:rPr lang="en-US" sz="6000" dirty="0">
                <a:solidFill>
                  <a:srgbClr val="92D050"/>
                </a:solidFill>
              </a:rPr>
              <a:t>Creating and importing networks into </a:t>
            </a:r>
            <a:r>
              <a:rPr lang="en-US" sz="6000" dirty="0">
                <a:solidFill>
                  <a:srgbClr val="00B0F0"/>
                </a:solidFill>
              </a:rPr>
              <a:t>R</a:t>
            </a:r>
          </a:p>
        </p:txBody>
      </p:sp>
      <p:grpSp>
        <p:nvGrpSpPr>
          <p:cNvPr id="3" name="Group 2">
            <a:extLst>
              <a:ext uri="{FF2B5EF4-FFF2-40B4-BE49-F238E27FC236}">
                <a16:creationId xmlns:a16="http://schemas.microsoft.com/office/drawing/2014/main" id="{420B3F87-4C88-49F5-AF99-BC2257ADA553}"/>
              </a:ext>
            </a:extLst>
          </p:cNvPr>
          <p:cNvGrpSpPr/>
          <p:nvPr/>
        </p:nvGrpSpPr>
        <p:grpSpPr>
          <a:xfrm>
            <a:off x="11373385" y="6065032"/>
            <a:ext cx="698267" cy="671666"/>
            <a:chOff x="10939346" y="5553307"/>
            <a:chExt cx="1170878" cy="1126273"/>
          </a:xfrm>
        </p:grpSpPr>
        <p:sp>
          <p:nvSpPr>
            <p:cNvPr id="4" name="Rectangle 3">
              <a:extLst>
                <a:ext uri="{FF2B5EF4-FFF2-40B4-BE49-F238E27FC236}">
                  <a16:creationId xmlns:a16="http://schemas.microsoft.com/office/drawing/2014/main" id="{8F7A5974-A419-414E-BF7B-66F1E65CE278}"/>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5C3F128-D424-433E-9229-8D679064D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3025121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459128D-B067-4FA5-8F8E-3C406A2F5460}"/>
                  </a:ext>
                </a:extLst>
              </p:cNvPr>
              <p:cNvSpPr>
                <a:spLocks noGrp="1"/>
              </p:cNvSpPr>
              <p:nvPr>
                <p:ph type="title"/>
              </p:nvPr>
            </p:nvSpPr>
            <p:spPr>
              <a:xfrm>
                <a:off x="1143001" y="1070335"/>
                <a:ext cx="5199926" cy="1443269"/>
              </a:xfrm>
            </p:spPr>
            <p:txBody>
              <a:bodyPr>
                <a:normAutofit/>
              </a:bodyPr>
              <a:lstStyle/>
              <a:p>
                <a:pPr algn="ctr"/>
                <a14:m>
                  <m:oMathPara xmlns:m="http://schemas.openxmlformats.org/officeDocument/2006/math">
                    <m:oMathParaPr>
                      <m:jc m:val="centerGroup"/>
                    </m:oMathParaPr>
                    <m:oMath xmlns:m="http://schemas.openxmlformats.org/officeDocument/2006/math">
                      <m:sSup>
                        <m:sSupPr>
                          <m:ctrlPr>
                            <a:rPr lang="en-US" sz="4000" b="0" i="1" smtClean="0">
                              <a:solidFill>
                                <a:schemeClr val="bg1"/>
                              </a:solidFill>
                              <a:latin typeface="Cambria Math" panose="02040503050406030204" pitchFamily="18" charset="0"/>
                            </a:rPr>
                          </m:ctrlPr>
                        </m:sSupPr>
                        <m:e>
                          <m:r>
                            <a:rPr lang="en-US" sz="4000" b="0" i="1" smtClean="0">
                              <a:solidFill>
                                <a:schemeClr val="bg1"/>
                              </a:solidFill>
                              <a:latin typeface="Cambria Math" panose="02040503050406030204" pitchFamily="18" charset="0"/>
                            </a:rPr>
                            <m:t>𝑒</m:t>
                          </m:r>
                        </m:e>
                        <m:sup>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𝜃</m:t>
                          </m:r>
                        </m:sup>
                      </m:sSup>
                      <m:r>
                        <a:rPr lang="en-US" sz="4000" b="0" i="1" smtClean="0">
                          <a:solidFill>
                            <a:schemeClr val="bg1"/>
                          </a:solidFill>
                          <a:latin typeface="Cambria Math" panose="02040503050406030204" pitchFamily="18" charset="0"/>
                        </a:rPr>
                        <m:t>=</m:t>
                      </m:r>
                      <m:func>
                        <m:funcPr>
                          <m:ctrlPr>
                            <a:rPr lang="en-US" sz="4000" b="0" i="1" smtClean="0">
                              <a:solidFill>
                                <a:schemeClr val="bg1"/>
                              </a:solidFill>
                              <a:latin typeface="Cambria Math" panose="02040503050406030204" pitchFamily="18" charset="0"/>
                            </a:rPr>
                          </m:ctrlPr>
                        </m:funcPr>
                        <m:fName>
                          <m:r>
                            <m:rPr>
                              <m:sty m:val="p"/>
                            </m:rPr>
                            <a:rPr lang="en-US" sz="4000" b="0" i="0" smtClean="0">
                              <a:solidFill>
                                <a:schemeClr val="bg1"/>
                              </a:solidFill>
                              <a:latin typeface="Cambria Math" panose="02040503050406030204" pitchFamily="18" charset="0"/>
                            </a:rPr>
                            <m:t>cos</m:t>
                          </m:r>
                        </m:fName>
                        <m:e>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𝜃</m:t>
                              </m:r>
                            </m:e>
                          </m:d>
                        </m:e>
                      </m:func>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𝑖</m:t>
                      </m:r>
                      <m:func>
                        <m:funcPr>
                          <m:ctrlPr>
                            <a:rPr lang="en-US" sz="4000" b="0" i="1" smtClean="0">
                              <a:solidFill>
                                <a:schemeClr val="bg1"/>
                              </a:solidFill>
                              <a:latin typeface="Cambria Math" panose="02040503050406030204" pitchFamily="18" charset="0"/>
                            </a:rPr>
                          </m:ctrlPr>
                        </m:funcPr>
                        <m:fName>
                          <m:r>
                            <m:rPr>
                              <m:sty m:val="p"/>
                            </m:rPr>
                            <a:rPr lang="en-US" sz="4000" b="0" i="0" smtClean="0">
                              <a:solidFill>
                                <a:schemeClr val="bg1"/>
                              </a:solidFill>
                              <a:latin typeface="Cambria Math" panose="02040503050406030204" pitchFamily="18" charset="0"/>
                            </a:rPr>
                            <m:t>sin</m:t>
                          </m:r>
                        </m:fName>
                        <m:e>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𝜃</m:t>
                          </m:r>
                          <m:r>
                            <a:rPr lang="en-US" sz="4000" b="0" i="1" smtClean="0">
                              <a:solidFill>
                                <a:schemeClr val="bg1"/>
                              </a:solidFill>
                              <a:latin typeface="Cambria Math" panose="02040503050406030204" pitchFamily="18" charset="0"/>
                            </a:rPr>
                            <m:t>)</m:t>
                          </m:r>
                        </m:e>
                      </m:func>
                    </m:oMath>
                  </m:oMathPara>
                </a14:m>
                <a:br>
                  <a:rPr lang="en-US" sz="4000" b="0" i="1" dirty="0">
                    <a:solidFill>
                      <a:schemeClr val="bg1"/>
                    </a:solidFill>
                    <a:latin typeface="Cambria Math" panose="02040503050406030204" pitchFamily="18" charset="0"/>
                  </a:rPr>
                </a:br>
                <a:endParaRPr lang="en-US" sz="4000" dirty="0">
                  <a:solidFill>
                    <a:schemeClr val="bg1"/>
                  </a:solidFill>
                </a:endParaRPr>
              </a:p>
            </p:txBody>
          </p:sp>
        </mc:Choice>
        <mc:Fallback xmlns="">
          <p:sp>
            <p:nvSpPr>
              <p:cNvPr id="2" name="Title 1">
                <a:extLst>
                  <a:ext uri="{FF2B5EF4-FFF2-40B4-BE49-F238E27FC236}">
                    <a16:creationId xmlns:a16="http://schemas.microsoft.com/office/drawing/2014/main" id="{0459128D-B067-4FA5-8F8E-3C406A2F5460}"/>
                  </a:ext>
                </a:extLst>
              </p:cNvPr>
              <p:cNvSpPr>
                <a:spLocks noGrp="1" noRot="1" noChangeAspect="1" noMove="1" noResize="1" noEditPoints="1" noAdjustHandles="1" noChangeArrowheads="1" noChangeShapeType="1" noTextEdit="1"/>
              </p:cNvSpPr>
              <p:nvPr>
                <p:ph type="title"/>
              </p:nvPr>
            </p:nvSpPr>
            <p:spPr>
              <a:xfrm>
                <a:off x="1143001" y="1070335"/>
                <a:ext cx="5199926" cy="1443269"/>
              </a:xfrm>
              <a:blipFill>
                <a:blip r:embed="rId2"/>
                <a:stretch>
                  <a:fillRect/>
                </a:stretch>
              </a:blipFill>
            </p:spPr>
            <p:txBody>
              <a:bodyPr/>
              <a:lstStyle/>
              <a:p>
                <a:r>
                  <a:rPr lang="en-US">
                    <a:noFill/>
                  </a:rPr>
                  <a:t> </a:t>
                </a:r>
              </a:p>
            </p:txBody>
          </p:sp>
        </mc:Fallback>
      </mc:AlternateContent>
      <p:pic>
        <p:nvPicPr>
          <p:cNvPr id="1034" name="Picture 2" descr="Leonhard Euler.jpg">
            <a:extLst>
              <a:ext uri="{FF2B5EF4-FFF2-40B4-BE49-F238E27FC236}">
                <a16:creationId xmlns:a16="http://schemas.microsoft.com/office/drawing/2014/main" id="{8AA1C431-3F5C-454E-903A-36D1901D7A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577" r="-2" b="22450"/>
          <a:stretch/>
        </p:blipFill>
        <p:spPr bwMode="auto">
          <a:xfrm>
            <a:off x="6636743" y="1238487"/>
            <a:ext cx="4741120" cy="4493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818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8290" y="256254"/>
            <a:ext cx="9532917" cy="1356360"/>
          </a:xfrm>
        </p:spPr>
        <p:txBody>
          <a:bodyPr>
            <a:normAutofit/>
          </a:bodyPr>
          <a:lstStyle/>
          <a:p>
            <a:r>
              <a:rPr lang="en-US" sz="5400" dirty="0">
                <a:solidFill>
                  <a:srgbClr val="92D050"/>
                </a:solidFill>
              </a:rPr>
              <a:t>Creating networks from scratch</a:t>
            </a:r>
          </a:p>
        </p:txBody>
      </p:sp>
      <p:sp>
        <p:nvSpPr>
          <p:cNvPr id="4" name="Text Placeholder 3"/>
          <p:cNvSpPr>
            <a:spLocks noGrp="1"/>
          </p:cNvSpPr>
          <p:nvPr>
            <p:ph type="body" idx="1"/>
          </p:nvPr>
        </p:nvSpPr>
        <p:spPr>
          <a:xfrm>
            <a:off x="1143000" y="1281429"/>
            <a:ext cx="2793569" cy="777240"/>
          </a:xfrm>
        </p:spPr>
        <p:txBody>
          <a:bodyPr/>
          <a:lstStyle/>
          <a:p>
            <a:r>
              <a:rPr lang="en-US" dirty="0">
                <a:solidFill>
                  <a:srgbClr val="00B0F0"/>
                </a:solidFill>
              </a:rPr>
              <a:t>Edge list approach</a:t>
            </a:r>
          </a:p>
        </p:txBody>
      </p:sp>
      <p:sp>
        <p:nvSpPr>
          <p:cNvPr id="13" name="Content Placeholder 12"/>
          <p:cNvSpPr>
            <a:spLocks noGrp="1"/>
          </p:cNvSpPr>
          <p:nvPr>
            <p:ph sz="half" idx="2"/>
          </p:nvPr>
        </p:nvSpPr>
        <p:spPr/>
        <p:txBody>
          <a:bodyPr/>
          <a:lstStyle/>
          <a:p>
            <a:endParaRPr lang="en-US" dirty="0">
              <a:solidFill>
                <a:schemeClr val="bg1"/>
              </a:solidFill>
            </a:endParaRPr>
          </a:p>
          <a:p>
            <a:endParaRPr lang="en-US" dirty="0">
              <a:solidFill>
                <a:schemeClr val="bg1"/>
              </a:solidFill>
            </a:endParaRPr>
          </a:p>
        </p:txBody>
      </p:sp>
      <p:graphicFrame>
        <p:nvGraphicFramePr>
          <p:cNvPr id="15" name="Content Placeholder 14"/>
          <p:cNvGraphicFramePr>
            <a:graphicFrameLocks noGrp="1"/>
          </p:cNvGraphicFramePr>
          <p:nvPr>
            <p:ph sz="quarter" idx="4"/>
            <p:extLst>
              <p:ext uri="{D42A27DB-BD31-4B8C-83A1-F6EECF244321}">
                <p14:modId xmlns:p14="http://schemas.microsoft.com/office/powerpoint/2010/main" val="1218112613"/>
              </p:ext>
            </p:extLst>
          </p:nvPr>
        </p:nvGraphicFramePr>
        <p:xfrm>
          <a:off x="1368290" y="2054756"/>
          <a:ext cx="2793570" cy="1854200"/>
        </p:xfrm>
        <a:graphic>
          <a:graphicData uri="http://schemas.openxmlformats.org/drawingml/2006/table">
            <a:tbl>
              <a:tblPr firstRow="1" bandRow="1">
                <a:tableStyleId>{5C22544A-7EE6-4342-B048-85BDC9FD1C3A}</a:tableStyleId>
              </a:tblPr>
              <a:tblGrid>
                <a:gridCol w="1396785">
                  <a:extLst>
                    <a:ext uri="{9D8B030D-6E8A-4147-A177-3AD203B41FA5}">
                      <a16:colId xmlns:a16="http://schemas.microsoft.com/office/drawing/2014/main" val="1915138727"/>
                    </a:ext>
                  </a:extLst>
                </a:gridCol>
                <a:gridCol w="1396785">
                  <a:extLst>
                    <a:ext uri="{9D8B030D-6E8A-4147-A177-3AD203B41FA5}">
                      <a16:colId xmlns:a16="http://schemas.microsoft.com/office/drawing/2014/main" val="1712575860"/>
                    </a:ext>
                  </a:extLst>
                </a:gridCol>
              </a:tblGrid>
              <a:tr h="370840">
                <a:tc>
                  <a:txBody>
                    <a:bodyPr/>
                    <a:lstStyle/>
                    <a:p>
                      <a:pPr algn="ctr"/>
                      <a:r>
                        <a:rPr lang="en-US" i="1" dirty="0"/>
                        <a:t>Vertex from</a:t>
                      </a:r>
                    </a:p>
                  </a:txBody>
                  <a:tcPr/>
                </a:tc>
                <a:tc>
                  <a:txBody>
                    <a:bodyPr/>
                    <a:lstStyle/>
                    <a:p>
                      <a:pPr algn="ctr"/>
                      <a:r>
                        <a:rPr lang="en-US" i="1" dirty="0"/>
                        <a:t>Vertex to</a:t>
                      </a:r>
                    </a:p>
                  </a:txBody>
                  <a:tcPr/>
                </a:tc>
                <a:extLst>
                  <a:ext uri="{0D108BD9-81ED-4DB2-BD59-A6C34878D82A}">
                    <a16:rowId xmlns:a16="http://schemas.microsoft.com/office/drawing/2014/main" val="3330271656"/>
                  </a:ext>
                </a:extLst>
              </a:tr>
              <a:tr h="370840">
                <a:tc>
                  <a:txBody>
                    <a:bodyPr/>
                    <a:lstStyle/>
                    <a:p>
                      <a:pPr algn="ctr"/>
                      <a:r>
                        <a:rPr lang="en-US" dirty="0"/>
                        <a:t>V1</a:t>
                      </a:r>
                    </a:p>
                  </a:txBody>
                  <a:tcPr/>
                </a:tc>
                <a:tc>
                  <a:txBody>
                    <a:bodyPr/>
                    <a:lstStyle/>
                    <a:p>
                      <a:pPr algn="ctr"/>
                      <a:r>
                        <a:rPr lang="en-US" dirty="0"/>
                        <a:t>V2</a:t>
                      </a:r>
                    </a:p>
                  </a:txBody>
                  <a:tcPr/>
                </a:tc>
                <a:extLst>
                  <a:ext uri="{0D108BD9-81ED-4DB2-BD59-A6C34878D82A}">
                    <a16:rowId xmlns:a16="http://schemas.microsoft.com/office/drawing/2014/main" val="1508273915"/>
                  </a:ext>
                </a:extLst>
              </a:tr>
              <a:tr h="370840">
                <a:tc>
                  <a:txBody>
                    <a:bodyPr/>
                    <a:lstStyle/>
                    <a:p>
                      <a:pPr algn="ctr"/>
                      <a:r>
                        <a:rPr lang="en-US" dirty="0"/>
                        <a:t>V2</a:t>
                      </a:r>
                    </a:p>
                  </a:txBody>
                  <a:tcPr/>
                </a:tc>
                <a:tc>
                  <a:txBody>
                    <a:bodyPr/>
                    <a:lstStyle/>
                    <a:p>
                      <a:pPr algn="ctr"/>
                      <a:r>
                        <a:rPr lang="en-US" dirty="0"/>
                        <a:t>V1</a:t>
                      </a:r>
                    </a:p>
                  </a:txBody>
                  <a:tcPr/>
                </a:tc>
                <a:extLst>
                  <a:ext uri="{0D108BD9-81ED-4DB2-BD59-A6C34878D82A}">
                    <a16:rowId xmlns:a16="http://schemas.microsoft.com/office/drawing/2014/main" val="2196170402"/>
                  </a:ext>
                </a:extLst>
              </a:tr>
              <a:tr h="370840">
                <a:tc>
                  <a:txBody>
                    <a:bodyPr/>
                    <a:lstStyle/>
                    <a:p>
                      <a:pPr algn="ctr"/>
                      <a:r>
                        <a:rPr lang="en-US" dirty="0"/>
                        <a:t>V2</a:t>
                      </a:r>
                    </a:p>
                  </a:txBody>
                  <a:tcPr/>
                </a:tc>
                <a:tc>
                  <a:txBody>
                    <a:bodyPr/>
                    <a:lstStyle/>
                    <a:p>
                      <a:pPr algn="ctr"/>
                      <a:r>
                        <a:rPr lang="en-US" dirty="0"/>
                        <a:t>V3</a:t>
                      </a:r>
                    </a:p>
                  </a:txBody>
                  <a:tcPr/>
                </a:tc>
                <a:extLst>
                  <a:ext uri="{0D108BD9-81ED-4DB2-BD59-A6C34878D82A}">
                    <a16:rowId xmlns:a16="http://schemas.microsoft.com/office/drawing/2014/main" val="795948697"/>
                  </a:ext>
                </a:extLst>
              </a:tr>
              <a:tr h="370840">
                <a:tc>
                  <a:txBody>
                    <a:bodyPr/>
                    <a:lstStyle/>
                    <a:p>
                      <a:pPr algn="ctr"/>
                      <a:r>
                        <a:rPr lang="en-US" dirty="0"/>
                        <a:t>V3</a:t>
                      </a:r>
                    </a:p>
                  </a:txBody>
                  <a:tcPr/>
                </a:tc>
                <a:tc>
                  <a:txBody>
                    <a:bodyPr/>
                    <a:lstStyle/>
                    <a:p>
                      <a:pPr algn="ctr"/>
                      <a:r>
                        <a:rPr lang="en-US" dirty="0"/>
                        <a:t>V1</a:t>
                      </a:r>
                    </a:p>
                  </a:txBody>
                  <a:tcPr/>
                </a:tc>
                <a:extLst>
                  <a:ext uri="{0D108BD9-81ED-4DB2-BD59-A6C34878D82A}">
                    <a16:rowId xmlns:a16="http://schemas.microsoft.com/office/drawing/2014/main" val="1571603424"/>
                  </a:ext>
                </a:extLst>
              </a:tr>
            </a:tbl>
          </a:graphicData>
        </a:graphic>
      </p:graphicFrame>
      <p:sp>
        <p:nvSpPr>
          <p:cNvPr id="9" name="TextBox 8"/>
          <p:cNvSpPr txBox="1"/>
          <p:nvPr/>
        </p:nvSpPr>
        <p:spPr>
          <a:xfrm>
            <a:off x="1142999" y="4139562"/>
            <a:ext cx="4288554"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Two column vectors</a:t>
            </a:r>
          </a:p>
          <a:p>
            <a:pPr marL="285750" indent="-285750">
              <a:buFont typeface="Arial" panose="020B0604020202020204" pitchFamily="34" charset="0"/>
              <a:buChar char="•"/>
            </a:pPr>
            <a:r>
              <a:rPr lang="en-US" dirty="0">
                <a:solidFill>
                  <a:schemeClr val="bg1"/>
                </a:solidFill>
              </a:rPr>
              <a:t> First column is a vector of “</a:t>
            </a:r>
            <a:r>
              <a:rPr lang="en-US" i="1" dirty="0">
                <a:solidFill>
                  <a:schemeClr val="bg1"/>
                </a:solidFill>
              </a:rPr>
              <a:t>from” </a:t>
            </a:r>
            <a:r>
              <a:rPr lang="en-US" dirty="0">
                <a:solidFill>
                  <a:schemeClr val="bg1"/>
                </a:solidFill>
              </a:rPr>
              <a:t>vertices</a:t>
            </a:r>
          </a:p>
          <a:p>
            <a:pPr marL="285750" indent="-285750">
              <a:buFont typeface="Arial" panose="020B0604020202020204" pitchFamily="34" charset="0"/>
              <a:buChar char="•"/>
            </a:pPr>
            <a:r>
              <a:rPr lang="en-US" dirty="0">
                <a:solidFill>
                  <a:schemeClr val="bg1"/>
                </a:solidFill>
              </a:rPr>
              <a:t>Second column is a vector of </a:t>
            </a:r>
            <a:r>
              <a:rPr lang="en-US" i="1" dirty="0">
                <a:solidFill>
                  <a:schemeClr val="bg1"/>
                </a:solidFill>
              </a:rPr>
              <a:t>“to”</a:t>
            </a:r>
            <a:r>
              <a:rPr lang="en-US" dirty="0">
                <a:solidFill>
                  <a:schemeClr val="bg1"/>
                </a:solidFill>
              </a:rPr>
              <a:t> vertices</a:t>
            </a:r>
          </a:p>
          <a:p>
            <a:pPr marL="285750" indent="-285750">
              <a:buFont typeface="Arial" panose="020B0604020202020204" pitchFamily="34" charset="0"/>
              <a:buChar char="•"/>
            </a:pPr>
            <a:r>
              <a:rPr lang="en-US" dirty="0">
                <a:solidFill>
                  <a:schemeClr val="bg1"/>
                </a:solidFill>
              </a:rPr>
              <a:t>Each row is than an edge between two vertices.</a:t>
            </a:r>
          </a:p>
          <a:p>
            <a:pPr marL="285750" indent="-285750">
              <a:buFont typeface="Arial" panose="020B0604020202020204" pitchFamily="34" charset="0"/>
              <a:buChar char="•"/>
            </a:pPr>
            <a:r>
              <a:rPr lang="en-US" dirty="0">
                <a:solidFill>
                  <a:schemeClr val="bg1"/>
                </a:solidFill>
              </a:rPr>
              <a:t>Matrix with dimension  “</a:t>
            </a:r>
            <a:r>
              <a:rPr lang="en-US" i="1" dirty="0">
                <a:solidFill>
                  <a:schemeClr val="bg1"/>
                </a:solidFill>
              </a:rPr>
              <a:t>no of edges </a:t>
            </a:r>
            <a:r>
              <a:rPr lang="en-US" dirty="0">
                <a:solidFill>
                  <a:schemeClr val="bg1"/>
                </a:solidFill>
              </a:rPr>
              <a:t>x</a:t>
            </a:r>
            <a:r>
              <a:rPr lang="en-US" i="1" dirty="0">
                <a:solidFill>
                  <a:schemeClr val="bg1"/>
                </a:solidFill>
              </a:rPr>
              <a:t> 2”</a:t>
            </a:r>
            <a:endParaRPr lang="en-US" dirty="0">
              <a:solidFill>
                <a:schemeClr val="bg1"/>
              </a:solidFill>
            </a:endParaRPr>
          </a:p>
        </p:txBody>
      </p:sp>
      <p:sp>
        <p:nvSpPr>
          <p:cNvPr id="24" name="Rectangle 23"/>
          <p:cNvSpPr/>
          <p:nvPr/>
        </p:nvSpPr>
        <p:spPr>
          <a:xfrm>
            <a:off x="0" y="0"/>
            <a:ext cx="4658931" cy="369332"/>
          </a:xfrm>
          <a:prstGeom prst="rect">
            <a:avLst/>
          </a:prstGeom>
        </p:spPr>
        <p:txBody>
          <a:bodyPr wrap="square">
            <a:spAutoFit/>
          </a:bodyPr>
          <a:lstStyle/>
          <a:p>
            <a:r>
              <a:rPr lang="en-US" dirty="0">
                <a:solidFill>
                  <a:schemeClr val="bg2">
                    <a:lumMod val="50000"/>
                  </a:schemeClr>
                </a:solidFill>
              </a:rPr>
              <a:t>Creating and importing networks into R</a:t>
            </a:r>
          </a:p>
        </p:txBody>
      </p:sp>
      <p:grpSp>
        <p:nvGrpSpPr>
          <p:cNvPr id="8" name="Group 7">
            <a:extLst>
              <a:ext uri="{FF2B5EF4-FFF2-40B4-BE49-F238E27FC236}">
                <a16:creationId xmlns:a16="http://schemas.microsoft.com/office/drawing/2014/main" id="{07AF58B6-F505-454F-AAE5-A2E888686792}"/>
              </a:ext>
            </a:extLst>
          </p:cNvPr>
          <p:cNvGrpSpPr/>
          <p:nvPr/>
        </p:nvGrpSpPr>
        <p:grpSpPr>
          <a:xfrm>
            <a:off x="11373385" y="6065032"/>
            <a:ext cx="698267" cy="671666"/>
            <a:chOff x="10939346" y="5553307"/>
            <a:chExt cx="1170878" cy="1126273"/>
          </a:xfrm>
        </p:grpSpPr>
        <p:sp>
          <p:nvSpPr>
            <p:cNvPr id="10" name="Rectangle 9">
              <a:extLst>
                <a:ext uri="{FF2B5EF4-FFF2-40B4-BE49-F238E27FC236}">
                  <a16:creationId xmlns:a16="http://schemas.microsoft.com/office/drawing/2014/main" id="{EA1391A7-D0CC-4EB3-AD9C-2D06B7BE8804}"/>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91EEC47-4FFD-4FFA-B10B-4512BCAD1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24772422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8290" y="256254"/>
            <a:ext cx="9532917" cy="1356360"/>
          </a:xfrm>
        </p:spPr>
        <p:txBody>
          <a:bodyPr>
            <a:normAutofit/>
          </a:bodyPr>
          <a:lstStyle/>
          <a:p>
            <a:r>
              <a:rPr lang="en-US" sz="5400" dirty="0">
                <a:solidFill>
                  <a:srgbClr val="92D050"/>
                </a:solidFill>
              </a:rPr>
              <a:t>Creating networks from scratch</a:t>
            </a:r>
          </a:p>
        </p:txBody>
      </p:sp>
      <p:sp>
        <p:nvSpPr>
          <p:cNvPr id="4" name="Text Placeholder 3"/>
          <p:cNvSpPr>
            <a:spLocks noGrp="1"/>
          </p:cNvSpPr>
          <p:nvPr>
            <p:ph type="body" idx="1"/>
          </p:nvPr>
        </p:nvSpPr>
        <p:spPr>
          <a:xfrm>
            <a:off x="1143000" y="1281429"/>
            <a:ext cx="2793569" cy="777240"/>
          </a:xfrm>
        </p:spPr>
        <p:txBody>
          <a:bodyPr/>
          <a:lstStyle/>
          <a:p>
            <a:r>
              <a:rPr lang="en-US" dirty="0">
                <a:solidFill>
                  <a:srgbClr val="00B0F0"/>
                </a:solidFill>
              </a:rPr>
              <a:t>Edge list approach</a:t>
            </a:r>
          </a:p>
        </p:txBody>
      </p:sp>
      <p:sp>
        <p:nvSpPr>
          <p:cNvPr id="13" name="Content Placeholder 12"/>
          <p:cNvSpPr>
            <a:spLocks noGrp="1"/>
          </p:cNvSpPr>
          <p:nvPr>
            <p:ph sz="half" idx="2"/>
          </p:nvPr>
        </p:nvSpPr>
        <p:spPr/>
        <p:txBody>
          <a:bodyPr/>
          <a:lstStyle/>
          <a:p>
            <a:endParaRPr lang="en-US" dirty="0">
              <a:solidFill>
                <a:schemeClr val="bg1"/>
              </a:solidFill>
            </a:endParaRPr>
          </a:p>
          <a:p>
            <a:endParaRPr lang="en-US" dirty="0">
              <a:solidFill>
                <a:schemeClr val="bg1"/>
              </a:solidFill>
            </a:endParaRPr>
          </a:p>
        </p:txBody>
      </p:sp>
      <p:graphicFrame>
        <p:nvGraphicFramePr>
          <p:cNvPr id="15" name="Content Placeholder 14"/>
          <p:cNvGraphicFramePr>
            <a:graphicFrameLocks noGrp="1"/>
          </p:cNvGraphicFramePr>
          <p:nvPr>
            <p:ph sz="quarter" idx="4"/>
            <p:extLst/>
          </p:nvPr>
        </p:nvGraphicFramePr>
        <p:xfrm>
          <a:off x="1368290" y="2054756"/>
          <a:ext cx="2793570" cy="1854200"/>
        </p:xfrm>
        <a:graphic>
          <a:graphicData uri="http://schemas.openxmlformats.org/drawingml/2006/table">
            <a:tbl>
              <a:tblPr firstRow="1" bandRow="1">
                <a:tableStyleId>{5C22544A-7EE6-4342-B048-85BDC9FD1C3A}</a:tableStyleId>
              </a:tblPr>
              <a:tblGrid>
                <a:gridCol w="1396785">
                  <a:extLst>
                    <a:ext uri="{9D8B030D-6E8A-4147-A177-3AD203B41FA5}">
                      <a16:colId xmlns:a16="http://schemas.microsoft.com/office/drawing/2014/main" val="1915138727"/>
                    </a:ext>
                  </a:extLst>
                </a:gridCol>
                <a:gridCol w="1396785">
                  <a:extLst>
                    <a:ext uri="{9D8B030D-6E8A-4147-A177-3AD203B41FA5}">
                      <a16:colId xmlns:a16="http://schemas.microsoft.com/office/drawing/2014/main" val="1712575860"/>
                    </a:ext>
                  </a:extLst>
                </a:gridCol>
              </a:tblGrid>
              <a:tr h="370840">
                <a:tc>
                  <a:txBody>
                    <a:bodyPr/>
                    <a:lstStyle/>
                    <a:p>
                      <a:pPr algn="ctr"/>
                      <a:r>
                        <a:rPr lang="en-US" i="1" dirty="0"/>
                        <a:t>Vertex from</a:t>
                      </a:r>
                    </a:p>
                  </a:txBody>
                  <a:tcPr/>
                </a:tc>
                <a:tc>
                  <a:txBody>
                    <a:bodyPr/>
                    <a:lstStyle/>
                    <a:p>
                      <a:pPr algn="ctr"/>
                      <a:r>
                        <a:rPr lang="en-US" i="1" dirty="0"/>
                        <a:t>Vertex to</a:t>
                      </a:r>
                    </a:p>
                  </a:txBody>
                  <a:tcPr/>
                </a:tc>
                <a:extLst>
                  <a:ext uri="{0D108BD9-81ED-4DB2-BD59-A6C34878D82A}">
                    <a16:rowId xmlns:a16="http://schemas.microsoft.com/office/drawing/2014/main" val="3330271656"/>
                  </a:ext>
                </a:extLst>
              </a:tr>
              <a:tr h="370840">
                <a:tc>
                  <a:txBody>
                    <a:bodyPr/>
                    <a:lstStyle/>
                    <a:p>
                      <a:pPr algn="ctr"/>
                      <a:r>
                        <a:rPr lang="en-US" dirty="0"/>
                        <a:t>V1</a:t>
                      </a:r>
                    </a:p>
                  </a:txBody>
                  <a:tcPr/>
                </a:tc>
                <a:tc>
                  <a:txBody>
                    <a:bodyPr/>
                    <a:lstStyle/>
                    <a:p>
                      <a:pPr algn="ctr"/>
                      <a:r>
                        <a:rPr lang="en-US" dirty="0"/>
                        <a:t>V2</a:t>
                      </a:r>
                    </a:p>
                  </a:txBody>
                  <a:tcPr/>
                </a:tc>
                <a:extLst>
                  <a:ext uri="{0D108BD9-81ED-4DB2-BD59-A6C34878D82A}">
                    <a16:rowId xmlns:a16="http://schemas.microsoft.com/office/drawing/2014/main" val="1508273915"/>
                  </a:ext>
                </a:extLst>
              </a:tr>
              <a:tr h="370840">
                <a:tc>
                  <a:txBody>
                    <a:bodyPr/>
                    <a:lstStyle/>
                    <a:p>
                      <a:pPr algn="ctr"/>
                      <a:r>
                        <a:rPr lang="en-US" dirty="0"/>
                        <a:t>V2</a:t>
                      </a:r>
                    </a:p>
                  </a:txBody>
                  <a:tcPr/>
                </a:tc>
                <a:tc>
                  <a:txBody>
                    <a:bodyPr/>
                    <a:lstStyle/>
                    <a:p>
                      <a:pPr algn="ctr"/>
                      <a:r>
                        <a:rPr lang="en-US" dirty="0"/>
                        <a:t>V1</a:t>
                      </a:r>
                    </a:p>
                  </a:txBody>
                  <a:tcPr/>
                </a:tc>
                <a:extLst>
                  <a:ext uri="{0D108BD9-81ED-4DB2-BD59-A6C34878D82A}">
                    <a16:rowId xmlns:a16="http://schemas.microsoft.com/office/drawing/2014/main" val="2196170402"/>
                  </a:ext>
                </a:extLst>
              </a:tr>
              <a:tr h="370840">
                <a:tc>
                  <a:txBody>
                    <a:bodyPr/>
                    <a:lstStyle/>
                    <a:p>
                      <a:pPr algn="ctr"/>
                      <a:r>
                        <a:rPr lang="en-US" dirty="0"/>
                        <a:t>V2</a:t>
                      </a:r>
                    </a:p>
                  </a:txBody>
                  <a:tcPr/>
                </a:tc>
                <a:tc>
                  <a:txBody>
                    <a:bodyPr/>
                    <a:lstStyle/>
                    <a:p>
                      <a:pPr algn="ctr"/>
                      <a:r>
                        <a:rPr lang="en-US" dirty="0"/>
                        <a:t>V3</a:t>
                      </a:r>
                    </a:p>
                  </a:txBody>
                  <a:tcPr/>
                </a:tc>
                <a:extLst>
                  <a:ext uri="{0D108BD9-81ED-4DB2-BD59-A6C34878D82A}">
                    <a16:rowId xmlns:a16="http://schemas.microsoft.com/office/drawing/2014/main" val="795948697"/>
                  </a:ext>
                </a:extLst>
              </a:tr>
              <a:tr h="370840">
                <a:tc>
                  <a:txBody>
                    <a:bodyPr/>
                    <a:lstStyle/>
                    <a:p>
                      <a:pPr algn="ctr"/>
                      <a:r>
                        <a:rPr lang="en-US" dirty="0"/>
                        <a:t>V3</a:t>
                      </a:r>
                    </a:p>
                  </a:txBody>
                  <a:tcPr/>
                </a:tc>
                <a:tc>
                  <a:txBody>
                    <a:bodyPr/>
                    <a:lstStyle/>
                    <a:p>
                      <a:pPr algn="ctr"/>
                      <a:r>
                        <a:rPr lang="en-US" dirty="0"/>
                        <a:t>V1</a:t>
                      </a:r>
                    </a:p>
                  </a:txBody>
                  <a:tcPr/>
                </a:tc>
                <a:extLst>
                  <a:ext uri="{0D108BD9-81ED-4DB2-BD59-A6C34878D82A}">
                    <a16:rowId xmlns:a16="http://schemas.microsoft.com/office/drawing/2014/main" val="1571603424"/>
                  </a:ext>
                </a:extLst>
              </a:tr>
            </a:tbl>
          </a:graphicData>
        </a:graphic>
      </p:graphicFrame>
      <p:sp>
        <p:nvSpPr>
          <p:cNvPr id="9" name="TextBox 8"/>
          <p:cNvSpPr txBox="1"/>
          <p:nvPr/>
        </p:nvSpPr>
        <p:spPr>
          <a:xfrm>
            <a:off x="1142999" y="4139562"/>
            <a:ext cx="4288554"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Two column vectors</a:t>
            </a:r>
          </a:p>
          <a:p>
            <a:pPr marL="285750" indent="-285750">
              <a:buFont typeface="Arial" panose="020B0604020202020204" pitchFamily="34" charset="0"/>
              <a:buChar char="•"/>
            </a:pPr>
            <a:r>
              <a:rPr lang="en-US" dirty="0">
                <a:solidFill>
                  <a:schemeClr val="bg1"/>
                </a:solidFill>
              </a:rPr>
              <a:t> First column is a vector of “</a:t>
            </a:r>
            <a:r>
              <a:rPr lang="en-US" i="1" dirty="0">
                <a:solidFill>
                  <a:schemeClr val="bg1"/>
                </a:solidFill>
              </a:rPr>
              <a:t>from” </a:t>
            </a:r>
            <a:r>
              <a:rPr lang="en-US" dirty="0">
                <a:solidFill>
                  <a:schemeClr val="bg1"/>
                </a:solidFill>
              </a:rPr>
              <a:t>vertices</a:t>
            </a:r>
          </a:p>
          <a:p>
            <a:pPr marL="285750" indent="-285750">
              <a:buFont typeface="Arial" panose="020B0604020202020204" pitchFamily="34" charset="0"/>
              <a:buChar char="•"/>
            </a:pPr>
            <a:r>
              <a:rPr lang="en-US" dirty="0">
                <a:solidFill>
                  <a:schemeClr val="bg1"/>
                </a:solidFill>
              </a:rPr>
              <a:t>Second column is a vector of </a:t>
            </a:r>
            <a:r>
              <a:rPr lang="en-US" i="1" dirty="0">
                <a:solidFill>
                  <a:schemeClr val="bg1"/>
                </a:solidFill>
              </a:rPr>
              <a:t>“to”</a:t>
            </a:r>
            <a:r>
              <a:rPr lang="en-US" dirty="0">
                <a:solidFill>
                  <a:schemeClr val="bg1"/>
                </a:solidFill>
              </a:rPr>
              <a:t> vertices</a:t>
            </a:r>
          </a:p>
          <a:p>
            <a:pPr marL="285750" indent="-285750">
              <a:buFont typeface="Arial" panose="020B0604020202020204" pitchFamily="34" charset="0"/>
              <a:buChar char="•"/>
            </a:pPr>
            <a:r>
              <a:rPr lang="en-US" dirty="0">
                <a:solidFill>
                  <a:schemeClr val="bg1"/>
                </a:solidFill>
              </a:rPr>
              <a:t>Each row is than an edge between two vertices.</a:t>
            </a:r>
          </a:p>
          <a:p>
            <a:pPr marL="285750" indent="-285750">
              <a:buFont typeface="Arial" panose="020B0604020202020204" pitchFamily="34" charset="0"/>
              <a:buChar char="•"/>
            </a:pPr>
            <a:r>
              <a:rPr lang="en-US" dirty="0">
                <a:solidFill>
                  <a:schemeClr val="bg1"/>
                </a:solidFill>
              </a:rPr>
              <a:t>Matrix with dimension  “</a:t>
            </a:r>
            <a:r>
              <a:rPr lang="en-US" i="1" dirty="0">
                <a:solidFill>
                  <a:schemeClr val="bg1"/>
                </a:solidFill>
              </a:rPr>
              <a:t>no of edges </a:t>
            </a:r>
            <a:r>
              <a:rPr lang="en-US" dirty="0">
                <a:solidFill>
                  <a:schemeClr val="bg1"/>
                </a:solidFill>
              </a:rPr>
              <a:t>x</a:t>
            </a:r>
            <a:r>
              <a:rPr lang="en-US" i="1" dirty="0">
                <a:solidFill>
                  <a:schemeClr val="bg1"/>
                </a:solidFill>
              </a:rPr>
              <a:t> 2”</a:t>
            </a:r>
            <a:endParaRPr lang="en-US" dirty="0">
              <a:solidFill>
                <a:schemeClr val="bg1"/>
              </a:solidFill>
            </a:endParaRPr>
          </a:p>
        </p:txBody>
      </p:sp>
      <p:pic>
        <p:nvPicPr>
          <p:cNvPr id="23" name="Picture 22" descr="Screen Clipping"/>
          <p:cNvPicPr>
            <a:picLocks noChangeAspect="1"/>
          </p:cNvPicPr>
          <p:nvPr/>
        </p:nvPicPr>
        <p:blipFill>
          <a:blip r:embed="rId2"/>
          <a:stretch>
            <a:fillRect/>
          </a:stretch>
        </p:blipFill>
        <p:spPr>
          <a:xfrm>
            <a:off x="6712273" y="2523274"/>
            <a:ext cx="2924583" cy="2972215"/>
          </a:xfrm>
          <a:prstGeom prst="rect">
            <a:avLst/>
          </a:prstGeom>
        </p:spPr>
      </p:pic>
      <p:sp>
        <p:nvSpPr>
          <p:cNvPr id="24" name="Rectangle 23"/>
          <p:cNvSpPr/>
          <p:nvPr/>
        </p:nvSpPr>
        <p:spPr>
          <a:xfrm>
            <a:off x="0" y="0"/>
            <a:ext cx="4658931" cy="369332"/>
          </a:xfrm>
          <a:prstGeom prst="rect">
            <a:avLst/>
          </a:prstGeom>
        </p:spPr>
        <p:txBody>
          <a:bodyPr wrap="square">
            <a:spAutoFit/>
          </a:bodyPr>
          <a:lstStyle/>
          <a:p>
            <a:r>
              <a:rPr lang="en-US" dirty="0">
                <a:solidFill>
                  <a:schemeClr val="bg2">
                    <a:lumMod val="50000"/>
                  </a:schemeClr>
                </a:solidFill>
              </a:rPr>
              <a:t>Creating and importing networks into R</a:t>
            </a:r>
          </a:p>
        </p:txBody>
      </p:sp>
      <p:grpSp>
        <p:nvGrpSpPr>
          <p:cNvPr id="10" name="Group 9">
            <a:extLst>
              <a:ext uri="{FF2B5EF4-FFF2-40B4-BE49-F238E27FC236}">
                <a16:creationId xmlns:a16="http://schemas.microsoft.com/office/drawing/2014/main" id="{5229497A-2107-4D52-8FFE-FB09640CC365}"/>
              </a:ext>
            </a:extLst>
          </p:cNvPr>
          <p:cNvGrpSpPr/>
          <p:nvPr/>
        </p:nvGrpSpPr>
        <p:grpSpPr>
          <a:xfrm>
            <a:off x="11373385" y="6065032"/>
            <a:ext cx="698267" cy="671666"/>
            <a:chOff x="10939346" y="5553307"/>
            <a:chExt cx="1170878" cy="1126273"/>
          </a:xfrm>
        </p:grpSpPr>
        <p:sp>
          <p:nvSpPr>
            <p:cNvPr id="11" name="Rectangle 10">
              <a:extLst>
                <a:ext uri="{FF2B5EF4-FFF2-40B4-BE49-F238E27FC236}">
                  <a16:creationId xmlns:a16="http://schemas.microsoft.com/office/drawing/2014/main" id="{2D028290-B4E1-464D-BD22-9A9B67DE2A6B}"/>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BEF712E-2B01-4EA6-97C9-25345672D9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33948103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8290" y="256254"/>
            <a:ext cx="9532917" cy="1356360"/>
          </a:xfrm>
        </p:spPr>
        <p:txBody>
          <a:bodyPr>
            <a:normAutofit/>
          </a:bodyPr>
          <a:lstStyle/>
          <a:p>
            <a:r>
              <a:rPr lang="en-US" sz="5400" dirty="0">
                <a:solidFill>
                  <a:srgbClr val="92D050"/>
                </a:solidFill>
              </a:rPr>
              <a:t>Creating networks from scratch</a:t>
            </a:r>
          </a:p>
        </p:txBody>
      </p:sp>
      <p:sp>
        <p:nvSpPr>
          <p:cNvPr id="6" name="Text Placeholder 5"/>
          <p:cNvSpPr>
            <a:spLocks noGrp="1"/>
          </p:cNvSpPr>
          <p:nvPr>
            <p:ph type="body" idx="1"/>
          </p:nvPr>
        </p:nvSpPr>
        <p:spPr>
          <a:xfrm>
            <a:off x="5921037" y="1450897"/>
            <a:ext cx="4754880" cy="777240"/>
          </a:xfrm>
        </p:spPr>
        <p:txBody>
          <a:bodyPr/>
          <a:lstStyle/>
          <a:p>
            <a:r>
              <a:rPr lang="en-US" dirty="0">
                <a:solidFill>
                  <a:srgbClr val="00B0F0"/>
                </a:solidFill>
              </a:rPr>
              <a:t>Adjacency Matrix approach</a:t>
            </a:r>
          </a:p>
        </p:txBody>
      </p:sp>
      <p:grpSp>
        <p:nvGrpSpPr>
          <p:cNvPr id="19" name="Group 18"/>
          <p:cNvGrpSpPr/>
          <p:nvPr/>
        </p:nvGrpSpPr>
        <p:grpSpPr>
          <a:xfrm>
            <a:off x="6588913" y="2090418"/>
            <a:ext cx="2601333" cy="1595690"/>
            <a:chOff x="6489365" y="1825250"/>
            <a:chExt cx="1580550" cy="949871"/>
          </a:xfrm>
        </p:grpSpPr>
        <mc:AlternateContent xmlns:mc="http://schemas.openxmlformats.org/markup-compatibility/2006" xmlns:a14="http://schemas.microsoft.com/office/drawing/2010/main">
          <mc:Choice Requires="a14">
            <p:sp>
              <p:nvSpPr>
                <p:cNvPr id="16" name="TextBox 15"/>
                <p:cNvSpPr txBox="1"/>
                <p:nvPr/>
              </p:nvSpPr>
              <p:spPr>
                <a:xfrm>
                  <a:off x="6851382" y="2138806"/>
                  <a:ext cx="1081335" cy="636315"/>
                </a:xfrm>
                <a:prstGeom prst="rect">
                  <a:avLst/>
                </a:prstGeom>
                <a:noFill/>
              </p:spPr>
              <p:txBody>
                <a:bodyPr wrap="square" rtlCol="0">
                  <a:spAutoFit/>
                </a:bodyPr>
                <a:lstStyle/>
                <a:p>
                  <a:r>
                    <a:rPr lang="en-US" dirty="0">
                      <a:solidFill>
                        <a:schemeClr val="bg1"/>
                      </a:solidFill>
                    </a:rPr>
                    <a:t> </a:t>
                  </a:r>
                  <a14:m>
                    <m:oMath xmlns:m="http://schemas.openxmlformats.org/officeDocument/2006/math">
                      <m:m>
                        <m:mPr>
                          <m:mcs>
                            <m:mc>
                              <m:mcPr>
                                <m:count m:val="3"/>
                                <m:mcJc m:val="center"/>
                              </m:mcPr>
                            </m:mc>
                          </m:mcs>
                          <m:ctrlPr>
                            <a:rPr lang="en-US" sz="2400" i="1" smtClean="0">
                              <a:solidFill>
                                <a:schemeClr val="bg1"/>
                              </a:solidFill>
                              <a:latin typeface="Cambria Math" panose="02040503050406030204" pitchFamily="18" charset="0"/>
                            </a:rPr>
                          </m:ctrlPr>
                        </m:mPr>
                        <m:mr>
                          <m:e>
                            <m:r>
                              <m:rPr>
                                <m:brk m:alnAt="7"/>
                              </m:rPr>
                              <a:rPr lang="en-US" sz="2400" b="0" i="1" smtClean="0">
                                <a:solidFill>
                                  <a:schemeClr val="bg1"/>
                                </a:solidFill>
                                <a:latin typeface="Cambria Math" panose="02040503050406030204" pitchFamily="18" charset="0"/>
                              </a:rPr>
                              <m:t>0</m:t>
                            </m:r>
                          </m:e>
                          <m:e>
                            <m:r>
                              <a:rPr lang="en-US" sz="2400" b="0" i="1" smtClean="0">
                                <a:solidFill>
                                  <a:schemeClr val="bg1"/>
                                </a:solidFill>
                                <a:latin typeface="Cambria Math" panose="02040503050406030204" pitchFamily="18" charset="0"/>
                              </a:rPr>
                              <m:t>1</m:t>
                            </m:r>
                          </m:e>
                          <m:e>
                            <m:r>
                              <a:rPr lang="en-US" sz="2400" b="0" i="1" smtClean="0">
                                <a:solidFill>
                                  <a:schemeClr val="bg1"/>
                                </a:solidFill>
                                <a:latin typeface="Cambria Math" panose="02040503050406030204" pitchFamily="18" charset="0"/>
                              </a:rPr>
                              <m:t>0</m:t>
                            </m:r>
                          </m:e>
                        </m:mr>
                        <m:mr>
                          <m:e>
                            <m:r>
                              <a:rPr lang="en-US" sz="2400" b="0" i="1" smtClean="0">
                                <a:solidFill>
                                  <a:schemeClr val="bg1"/>
                                </a:solidFill>
                                <a:latin typeface="Cambria Math" panose="02040503050406030204" pitchFamily="18" charset="0"/>
                              </a:rPr>
                              <m:t>1</m:t>
                            </m:r>
                          </m:e>
                          <m:e>
                            <m:r>
                              <a:rPr lang="en-US" sz="2400" b="0" i="1" smtClean="0">
                                <a:solidFill>
                                  <a:schemeClr val="bg1"/>
                                </a:solidFill>
                                <a:latin typeface="Cambria Math" panose="02040503050406030204" pitchFamily="18" charset="0"/>
                              </a:rPr>
                              <m:t>0</m:t>
                            </m:r>
                          </m:e>
                          <m:e>
                            <m:r>
                              <a:rPr lang="en-US" sz="2400" b="0" i="1" smtClean="0">
                                <a:solidFill>
                                  <a:schemeClr val="bg1"/>
                                </a:solidFill>
                                <a:latin typeface="Cambria Math" panose="02040503050406030204" pitchFamily="18" charset="0"/>
                              </a:rPr>
                              <m:t>1</m:t>
                            </m:r>
                          </m:e>
                        </m:mr>
                        <m:mr>
                          <m:e>
                            <m:r>
                              <a:rPr lang="en-US" sz="2400" b="0" i="1" smtClean="0">
                                <a:solidFill>
                                  <a:schemeClr val="bg1"/>
                                </a:solidFill>
                                <a:latin typeface="Cambria Math" panose="02040503050406030204" pitchFamily="18" charset="0"/>
                              </a:rPr>
                              <m:t>1</m:t>
                            </m:r>
                          </m:e>
                          <m:e>
                            <m:r>
                              <a:rPr lang="en-US" sz="2400" b="0" i="1" smtClean="0">
                                <a:solidFill>
                                  <a:schemeClr val="bg1"/>
                                </a:solidFill>
                                <a:latin typeface="Cambria Math" panose="02040503050406030204" pitchFamily="18" charset="0"/>
                              </a:rPr>
                              <m:t>0</m:t>
                            </m:r>
                          </m:e>
                          <m:e>
                            <m:r>
                              <a:rPr lang="en-US" sz="2400" b="0" i="1" smtClean="0">
                                <a:solidFill>
                                  <a:schemeClr val="bg1"/>
                                </a:solidFill>
                                <a:latin typeface="Cambria Math" panose="02040503050406030204" pitchFamily="18" charset="0"/>
                              </a:rPr>
                              <m:t>0</m:t>
                            </m:r>
                          </m:e>
                        </m:mr>
                      </m:m>
                    </m:oMath>
                  </a14:m>
                  <a:endParaRPr lang="en-US" dirty="0">
                    <a:solidFill>
                      <a:schemeClr val="bg1"/>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851382" y="2138806"/>
                  <a:ext cx="1081335" cy="636315"/>
                </a:xfrm>
                <a:prstGeom prst="rect">
                  <a:avLst/>
                </a:prstGeom>
                <a:blipFill>
                  <a:blip r:embed="rId2"/>
                  <a:stretch>
                    <a:fillRect/>
                  </a:stretch>
                </a:blipFill>
              </p:spPr>
              <p:txBody>
                <a:bodyPr/>
                <a:lstStyle/>
                <a:p>
                  <a:r>
                    <a:rPr lang="en-US">
                      <a:noFill/>
                    </a:rPr>
                    <a:t> </a:t>
                  </a:r>
                </a:p>
              </p:txBody>
            </p:sp>
          </mc:Fallback>
        </mc:AlternateContent>
        <p:sp>
          <p:nvSpPr>
            <p:cNvPr id="17" name="TextBox 16"/>
            <p:cNvSpPr txBox="1"/>
            <p:nvPr/>
          </p:nvSpPr>
          <p:spPr>
            <a:xfrm>
              <a:off x="6489365" y="2138806"/>
              <a:ext cx="534389" cy="604597"/>
            </a:xfrm>
            <a:prstGeom prst="rect">
              <a:avLst/>
            </a:prstGeom>
            <a:noFill/>
          </p:spPr>
          <p:txBody>
            <a:bodyPr wrap="square" rtlCol="0">
              <a:spAutoFit/>
            </a:bodyPr>
            <a:lstStyle/>
            <a:p>
              <a:r>
                <a:rPr lang="en-US" sz="2000" dirty="0">
                  <a:solidFill>
                    <a:schemeClr val="bg1"/>
                  </a:solidFill>
                </a:rPr>
                <a:t>V1</a:t>
              </a:r>
            </a:p>
            <a:p>
              <a:r>
                <a:rPr lang="en-US" sz="2000" dirty="0">
                  <a:solidFill>
                    <a:schemeClr val="bg1"/>
                  </a:solidFill>
                </a:rPr>
                <a:t>V2</a:t>
              </a:r>
            </a:p>
            <a:p>
              <a:r>
                <a:rPr lang="en-US" sz="2000" dirty="0">
                  <a:solidFill>
                    <a:schemeClr val="bg1"/>
                  </a:solidFill>
                </a:rPr>
                <a:t>V3</a:t>
              </a:r>
            </a:p>
          </p:txBody>
        </p:sp>
        <p:sp>
          <p:nvSpPr>
            <p:cNvPr id="18" name="TextBox 17"/>
            <p:cNvSpPr txBox="1"/>
            <p:nvPr/>
          </p:nvSpPr>
          <p:spPr>
            <a:xfrm>
              <a:off x="6830787" y="1825250"/>
              <a:ext cx="1239128" cy="274817"/>
            </a:xfrm>
            <a:prstGeom prst="rect">
              <a:avLst/>
            </a:prstGeom>
            <a:noFill/>
          </p:spPr>
          <p:txBody>
            <a:bodyPr wrap="square" rtlCol="0">
              <a:spAutoFit/>
            </a:bodyPr>
            <a:lstStyle/>
            <a:p>
              <a:r>
                <a:rPr lang="en-US" sz="2400" dirty="0">
                  <a:solidFill>
                    <a:schemeClr val="bg1"/>
                  </a:solidFill>
                </a:rPr>
                <a:t>V1    V2   V3</a:t>
              </a:r>
            </a:p>
          </p:txBody>
        </p:sp>
      </p:grpSp>
      <p:sp>
        <p:nvSpPr>
          <p:cNvPr id="22" name="TextBox 21"/>
          <p:cNvSpPr txBox="1"/>
          <p:nvPr/>
        </p:nvSpPr>
        <p:spPr>
          <a:xfrm>
            <a:off x="5864128" y="4128250"/>
            <a:ext cx="3028207"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Matrix of 0s and 1s</a:t>
            </a:r>
          </a:p>
          <a:p>
            <a:pPr marL="285750" indent="-285750">
              <a:buFont typeface="Arial" panose="020B0604020202020204" pitchFamily="34" charset="0"/>
              <a:buChar char="•"/>
            </a:pPr>
            <a:r>
              <a:rPr lang="en-US" dirty="0">
                <a:solidFill>
                  <a:schemeClr val="bg1"/>
                </a:solidFill>
              </a:rPr>
              <a:t>Entries read as rows. The 1 entry in row 1 means “edge from V1 to V2”</a:t>
            </a:r>
          </a:p>
          <a:p>
            <a:pPr marL="285750" indent="-285750">
              <a:buFont typeface="Arial" panose="020B0604020202020204" pitchFamily="34" charset="0"/>
              <a:buChar char="•"/>
            </a:pPr>
            <a:r>
              <a:rPr lang="en-US" dirty="0">
                <a:solidFill>
                  <a:schemeClr val="bg1"/>
                </a:solidFill>
              </a:rPr>
              <a:t>Square matrix with dimension </a:t>
            </a:r>
          </a:p>
          <a:p>
            <a:r>
              <a:rPr lang="en-US" i="1" dirty="0">
                <a:solidFill>
                  <a:schemeClr val="bg1"/>
                </a:solidFill>
              </a:rPr>
              <a:t>	“number of vertices </a:t>
            </a:r>
            <a:r>
              <a:rPr lang="en-US" dirty="0">
                <a:solidFill>
                  <a:schemeClr val="bg1"/>
                </a:solidFill>
              </a:rPr>
              <a:t>x</a:t>
            </a:r>
            <a:r>
              <a:rPr lang="en-US" i="1" dirty="0">
                <a:solidFill>
                  <a:schemeClr val="bg1"/>
                </a:solidFill>
              </a:rPr>
              <a:t> 	number of vertices”</a:t>
            </a:r>
            <a:endParaRPr lang="en-US" dirty="0">
              <a:solidFill>
                <a:schemeClr val="bg1"/>
              </a:solidFill>
            </a:endParaRPr>
          </a:p>
          <a:p>
            <a:r>
              <a:rPr lang="en-US" dirty="0">
                <a:solidFill>
                  <a:schemeClr val="bg1"/>
                </a:solidFill>
              </a:rPr>
              <a:t> </a:t>
            </a:r>
          </a:p>
        </p:txBody>
      </p:sp>
      <p:sp>
        <p:nvSpPr>
          <p:cNvPr id="24" name="Rectangle 23"/>
          <p:cNvSpPr/>
          <p:nvPr/>
        </p:nvSpPr>
        <p:spPr>
          <a:xfrm>
            <a:off x="0" y="0"/>
            <a:ext cx="4658931" cy="369332"/>
          </a:xfrm>
          <a:prstGeom prst="rect">
            <a:avLst/>
          </a:prstGeom>
        </p:spPr>
        <p:txBody>
          <a:bodyPr wrap="square">
            <a:spAutoFit/>
          </a:bodyPr>
          <a:lstStyle/>
          <a:p>
            <a:r>
              <a:rPr lang="en-US" dirty="0">
                <a:solidFill>
                  <a:schemeClr val="bg2">
                    <a:lumMod val="50000"/>
                  </a:schemeClr>
                </a:solidFill>
              </a:rPr>
              <a:t>Creating and importing networks into R</a:t>
            </a:r>
          </a:p>
        </p:txBody>
      </p:sp>
      <p:grpSp>
        <p:nvGrpSpPr>
          <p:cNvPr id="10" name="Group 9">
            <a:extLst>
              <a:ext uri="{FF2B5EF4-FFF2-40B4-BE49-F238E27FC236}">
                <a16:creationId xmlns:a16="http://schemas.microsoft.com/office/drawing/2014/main" id="{B8A04C0C-9E75-42CA-A8CA-F2596B9635F7}"/>
              </a:ext>
            </a:extLst>
          </p:cNvPr>
          <p:cNvGrpSpPr/>
          <p:nvPr/>
        </p:nvGrpSpPr>
        <p:grpSpPr>
          <a:xfrm>
            <a:off x="11373385" y="6065032"/>
            <a:ext cx="698267" cy="671666"/>
            <a:chOff x="10939346" y="5553307"/>
            <a:chExt cx="1170878" cy="1126273"/>
          </a:xfrm>
        </p:grpSpPr>
        <p:sp>
          <p:nvSpPr>
            <p:cNvPr id="11" name="Rectangle 10">
              <a:extLst>
                <a:ext uri="{FF2B5EF4-FFF2-40B4-BE49-F238E27FC236}">
                  <a16:creationId xmlns:a16="http://schemas.microsoft.com/office/drawing/2014/main" id="{0431CBE3-DE53-4752-9153-4FC551B93070}"/>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6E0F0B8-73E7-4CE4-A3A0-40E95C3C8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26060502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8290" y="256254"/>
            <a:ext cx="9532917" cy="1356360"/>
          </a:xfrm>
        </p:spPr>
        <p:txBody>
          <a:bodyPr>
            <a:normAutofit/>
          </a:bodyPr>
          <a:lstStyle/>
          <a:p>
            <a:r>
              <a:rPr lang="en-US" sz="5400" dirty="0">
                <a:solidFill>
                  <a:srgbClr val="92D050"/>
                </a:solidFill>
              </a:rPr>
              <a:t>Creating networks from scratch</a:t>
            </a:r>
          </a:p>
        </p:txBody>
      </p:sp>
      <p:sp>
        <p:nvSpPr>
          <p:cNvPr id="6" name="Text Placeholder 5"/>
          <p:cNvSpPr>
            <a:spLocks noGrp="1"/>
          </p:cNvSpPr>
          <p:nvPr>
            <p:ph type="body" idx="1"/>
          </p:nvPr>
        </p:nvSpPr>
        <p:spPr>
          <a:xfrm>
            <a:off x="5921037" y="1450897"/>
            <a:ext cx="4754880" cy="777240"/>
          </a:xfrm>
        </p:spPr>
        <p:txBody>
          <a:bodyPr/>
          <a:lstStyle/>
          <a:p>
            <a:r>
              <a:rPr lang="en-US" dirty="0">
                <a:solidFill>
                  <a:srgbClr val="00B0F0"/>
                </a:solidFill>
              </a:rPr>
              <a:t>Adjacency Matrix approach</a:t>
            </a:r>
          </a:p>
        </p:txBody>
      </p:sp>
      <p:grpSp>
        <p:nvGrpSpPr>
          <p:cNvPr id="19" name="Group 18"/>
          <p:cNvGrpSpPr/>
          <p:nvPr/>
        </p:nvGrpSpPr>
        <p:grpSpPr>
          <a:xfrm>
            <a:off x="6588913" y="2090418"/>
            <a:ext cx="2601333" cy="1595690"/>
            <a:chOff x="6489365" y="1825250"/>
            <a:chExt cx="1580550" cy="949871"/>
          </a:xfrm>
        </p:grpSpPr>
        <mc:AlternateContent xmlns:mc="http://schemas.openxmlformats.org/markup-compatibility/2006" xmlns:a14="http://schemas.microsoft.com/office/drawing/2010/main">
          <mc:Choice Requires="a14">
            <p:sp>
              <p:nvSpPr>
                <p:cNvPr id="16" name="TextBox 15"/>
                <p:cNvSpPr txBox="1"/>
                <p:nvPr/>
              </p:nvSpPr>
              <p:spPr>
                <a:xfrm>
                  <a:off x="6851382" y="2138806"/>
                  <a:ext cx="1081335" cy="636315"/>
                </a:xfrm>
                <a:prstGeom prst="rect">
                  <a:avLst/>
                </a:prstGeom>
                <a:noFill/>
              </p:spPr>
              <p:txBody>
                <a:bodyPr wrap="square" rtlCol="0">
                  <a:spAutoFit/>
                </a:bodyPr>
                <a:lstStyle/>
                <a:p>
                  <a:r>
                    <a:rPr lang="en-US" dirty="0">
                      <a:solidFill>
                        <a:schemeClr val="bg1"/>
                      </a:solidFill>
                    </a:rPr>
                    <a:t> </a:t>
                  </a:r>
                  <a14:m>
                    <m:oMath xmlns:m="http://schemas.openxmlformats.org/officeDocument/2006/math">
                      <m:m>
                        <m:mPr>
                          <m:mcs>
                            <m:mc>
                              <m:mcPr>
                                <m:count m:val="3"/>
                                <m:mcJc m:val="center"/>
                              </m:mcPr>
                            </m:mc>
                          </m:mcs>
                          <m:ctrlPr>
                            <a:rPr lang="en-US" sz="2400" i="1" smtClean="0">
                              <a:solidFill>
                                <a:schemeClr val="bg1"/>
                              </a:solidFill>
                              <a:latin typeface="Cambria Math" panose="02040503050406030204" pitchFamily="18" charset="0"/>
                            </a:rPr>
                          </m:ctrlPr>
                        </m:mPr>
                        <m:mr>
                          <m:e>
                            <m:r>
                              <m:rPr>
                                <m:brk m:alnAt="7"/>
                              </m:rPr>
                              <a:rPr lang="en-US" sz="2400" b="0" i="1" smtClean="0">
                                <a:solidFill>
                                  <a:schemeClr val="bg1"/>
                                </a:solidFill>
                                <a:latin typeface="Cambria Math" panose="02040503050406030204" pitchFamily="18" charset="0"/>
                              </a:rPr>
                              <m:t>0</m:t>
                            </m:r>
                          </m:e>
                          <m:e>
                            <m:r>
                              <a:rPr lang="en-US" sz="2400" b="0" i="1" smtClean="0">
                                <a:solidFill>
                                  <a:schemeClr val="bg1"/>
                                </a:solidFill>
                                <a:latin typeface="Cambria Math" panose="02040503050406030204" pitchFamily="18" charset="0"/>
                              </a:rPr>
                              <m:t>1</m:t>
                            </m:r>
                          </m:e>
                          <m:e>
                            <m:r>
                              <a:rPr lang="en-US" sz="2400" b="0" i="1" smtClean="0">
                                <a:solidFill>
                                  <a:schemeClr val="bg1"/>
                                </a:solidFill>
                                <a:latin typeface="Cambria Math" panose="02040503050406030204" pitchFamily="18" charset="0"/>
                              </a:rPr>
                              <m:t>0</m:t>
                            </m:r>
                          </m:e>
                        </m:mr>
                        <m:mr>
                          <m:e>
                            <m:r>
                              <a:rPr lang="en-US" sz="2400" b="0" i="1" smtClean="0">
                                <a:solidFill>
                                  <a:schemeClr val="bg1"/>
                                </a:solidFill>
                                <a:latin typeface="Cambria Math" panose="02040503050406030204" pitchFamily="18" charset="0"/>
                              </a:rPr>
                              <m:t>1</m:t>
                            </m:r>
                          </m:e>
                          <m:e>
                            <m:r>
                              <a:rPr lang="en-US" sz="2400" b="0" i="1" smtClean="0">
                                <a:solidFill>
                                  <a:schemeClr val="bg1"/>
                                </a:solidFill>
                                <a:latin typeface="Cambria Math" panose="02040503050406030204" pitchFamily="18" charset="0"/>
                              </a:rPr>
                              <m:t>0</m:t>
                            </m:r>
                          </m:e>
                          <m:e>
                            <m:r>
                              <a:rPr lang="en-US" sz="2400" b="0" i="1" smtClean="0">
                                <a:solidFill>
                                  <a:schemeClr val="bg1"/>
                                </a:solidFill>
                                <a:latin typeface="Cambria Math" panose="02040503050406030204" pitchFamily="18" charset="0"/>
                              </a:rPr>
                              <m:t>1</m:t>
                            </m:r>
                          </m:e>
                        </m:mr>
                        <m:mr>
                          <m:e>
                            <m:r>
                              <a:rPr lang="en-US" sz="2400" b="0" i="1" smtClean="0">
                                <a:solidFill>
                                  <a:schemeClr val="bg1"/>
                                </a:solidFill>
                                <a:latin typeface="Cambria Math" panose="02040503050406030204" pitchFamily="18" charset="0"/>
                              </a:rPr>
                              <m:t>1</m:t>
                            </m:r>
                          </m:e>
                          <m:e>
                            <m:r>
                              <a:rPr lang="en-US" sz="2400" b="0" i="1" smtClean="0">
                                <a:solidFill>
                                  <a:schemeClr val="bg1"/>
                                </a:solidFill>
                                <a:latin typeface="Cambria Math" panose="02040503050406030204" pitchFamily="18" charset="0"/>
                              </a:rPr>
                              <m:t>0</m:t>
                            </m:r>
                          </m:e>
                          <m:e>
                            <m:r>
                              <a:rPr lang="en-US" sz="2400" b="0" i="1" smtClean="0">
                                <a:solidFill>
                                  <a:schemeClr val="bg1"/>
                                </a:solidFill>
                                <a:latin typeface="Cambria Math" panose="02040503050406030204" pitchFamily="18" charset="0"/>
                              </a:rPr>
                              <m:t>0</m:t>
                            </m:r>
                          </m:e>
                        </m:mr>
                      </m:m>
                    </m:oMath>
                  </a14:m>
                  <a:endParaRPr lang="en-US" dirty="0">
                    <a:solidFill>
                      <a:schemeClr val="bg1"/>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851382" y="2138806"/>
                  <a:ext cx="1081335" cy="636315"/>
                </a:xfrm>
                <a:prstGeom prst="rect">
                  <a:avLst/>
                </a:prstGeom>
                <a:blipFill>
                  <a:blip r:embed="rId2"/>
                  <a:stretch>
                    <a:fillRect/>
                  </a:stretch>
                </a:blipFill>
              </p:spPr>
              <p:txBody>
                <a:bodyPr/>
                <a:lstStyle/>
                <a:p>
                  <a:r>
                    <a:rPr lang="en-US">
                      <a:noFill/>
                    </a:rPr>
                    <a:t> </a:t>
                  </a:r>
                </a:p>
              </p:txBody>
            </p:sp>
          </mc:Fallback>
        </mc:AlternateContent>
        <p:sp>
          <p:nvSpPr>
            <p:cNvPr id="17" name="TextBox 16"/>
            <p:cNvSpPr txBox="1"/>
            <p:nvPr/>
          </p:nvSpPr>
          <p:spPr>
            <a:xfrm>
              <a:off x="6489365" y="2138806"/>
              <a:ext cx="534389" cy="604597"/>
            </a:xfrm>
            <a:prstGeom prst="rect">
              <a:avLst/>
            </a:prstGeom>
            <a:noFill/>
          </p:spPr>
          <p:txBody>
            <a:bodyPr wrap="square" rtlCol="0">
              <a:spAutoFit/>
            </a:bodyPr>
            <a:lstStyle/>
            <a:p>
              <a:r>
                <a:rPr lang="en-US" sz="2000" dirty="0">
                  <a:solidFill>
                    <a:schemeClr val="bg1"/>
                  </a:solidFill>
                </a:rPr>
                <a:t>V1</a:t>
              </a:r>
            </a:p>
            <a:p>
              <a:r>
                <a:rPr lang="en-US" sz="2000" dirty="0">
                  <a:solidFill>
                    <a:schemeClr val="bg1"/>
                  </a:solidFill>
                </a:rPr>
                <a:t>V2</a:t>
              </a:r>
            </a:p>
            <a:p>
              <a:r>
                <a:rPr lang="en-US" sz="2000" dirty="0">
                  <a:solidFill>
                    <a:schemeClr val="bg1"/>
                  </a:solidFill>
                </a:rPr>
                <a:t>V3</a:t>
              </a:r>
            </a:p>
          </p:txBody>
        </p:sp>
        <p:sp>
          <p:nvSpPr>
            <p:cNvPr id="18" name="TextBox 17"/>
            <p:cNvSpPr txBox="1"/>
            <p:nvPr/>
          </p:nvSpPr>
          <p:spPr>
            <a:xfrm>
              <a:off x="6830787" y="1825250"/>
              <a:ext cx="1239128" cy="274817"/>
            </a:xfrm>
            <a:prstGeom prst="rect">
              <a:avLst/>
            </a:prstGeom>
            <a:noFill/>
          </p:spPr>
          <p:txBody>
            <a:bodyPr wrap="square" rtlCol="0">
              <a:spAutoFit/>
            </a:bodyPr>
            <a:lstStyle/>
            <a:p>
              <a:r>
                <a:rPr lang="en-US" sz="2400" dirty="0">
                  <a:solidFill>
                    <a:schemeClr val="bg1"/>
                  </a:solidFill>
                </a:rPr>
                <a:t>V1    V2   V3</a:t>
              </a:r>
            </a:p>
          </p:txBody>
        </p:sp>
      </p:grpSp>
      <p:sp>
        <p:nvSpPr>
          <p:cNvPr id="22" name="TextBox 21"/>
          <p:cNvSpPr txBox="1"/>
          <p:nvPr/>
        </p:nvSpPr>
        <p:spPr>
          <a:xfrm>
            <a:off x="5864128" y="4128250"/>
            <a:ext cx="3028207"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Matrix of 0s and 1s</a:t>
            </a:r>
          </a:p>
          <a:p>
            <a:pPr marL="285750" indent="-285750">
              <a:buFont typeface="Arial" panose="020B0604020202020204" pitchFamily="34" charset="0"/>
              <a:buChar char="•"/>
            </a:pPr>
            <a:r>
              <a:rPr lang="en-US" dirty="0">
                <a:solidFill>
                  <a:schemeClr val="bg1"/>
                </a:solidFill>
              </a:rPr>
              <a:t>Entries read as rows. The 1 entry in row 1 means “edge from V1 to V2”</a:t>
            </a:r>
          </a:p>
          <a:p>
            <a:pPr marL="285750" indent="-285750">
              <a:buFont typeface="Arial" panose="020B0604020202020204" pitchFamily="34" charset="0"/>
              <a:buChar char="•"/>
            </a:pPr>
            <a:r>
              <a:rPr lang="en-US" dirty="0">
                <a:solidFill>
                  <a:schemeClr val="bg1"/>
                </a:solidFill>
              </a:rPr>
              <a:t>Square matrix with dimension </a:t>
            </a:r>
          </a:p>
          <a:p>
            <a:r>
              <a:rPr lang="en-US" i="1" dirty="0">
                <a:solidFill>
                  <a:schemeClr val="bg1"/>
                </a:solidFill>
              </a:rPr>
              <a:t>	“number of vertices </a:t>
            </a:r>
            <a:r>
              <a:rPr lang="en-US" dirty="0">
                <a:solidFill>
                  <a:schemeClr val="bg1"/>
                </a:solidFill>
              </a:rPr>
              <a:t>x</a:t>
            </a:r>
            <a:r>
              <a:rPr lang="en-US" i="1" dirty="0">
                <a:solidFill>
                  <a:schemeClr val="bg1"/>
                </a:solidFill>
              </a:rPr>
              <a:t> 	number of vertices”</a:t>
            </a:r>
            <a:endParaRPr lang="en-US" dirty="0">
              <a:solidFill>
                <a:schemeClr val="bg1"/>
              </a:solidFill>
            </a:endParaRPr>
          </a:p>
          <a:p>
            <a:r>
              <a:rPr lang="en-US" dirty="0">
                <a:solidFill>
                  <a:schemeClr val="bg1"/>
                </a:solidFill>
              </a:rPr>
              <a:t> </a:t>
            </a:r>
          </a:p>
        </p:txBody>
      </p:sp>
      <p:pic>
        <p:nvPicPr>
          <p:cNvPr id="23" name="Picture 22" descr="Screen Clipping"/>
          <p:cNvPicPr>
            <a:picLocks noChangeAspect="1"/>
          </p:cNvPicPr>
          <p:nvPr/>
        </p:nvPicPr>
        <p:blipFill>
          <a:blip r:embed="rId3"/>
          <a:stretch>
            <a:fillRect/>
          </a:stretch>
        </p:blipFill>
        <p:spPr>
          <a:xfrm>
            <a:off x="1734348" y="2448696"/>
            <a:ext cx="2924583" cy="2972215"/>
          </a:xfrm>
          <a:prstGeom prst="rect">
            <a:avLst/>
          </a:prstGeom>
        </p:spPr>
      </p:pic>
      <p:sp>
        <p:nvSpPr>
          <p:cNvPr id="24" name="Rectangle 23"/>
          <p:cNvSpPr/>
          <p:nvPr/>
        </p:nvSpPr>
        <p:spPr>
          <a:xfrm>
            <a:off x="0" y="0"/>
            <a:ext cx="4658931" cy="369332"/>
          </a:xfrm>
          <a:prstGeom prst="rect">
            <a:avLst/>
          </a:prstGeom>
        </p:spPr>
        <p:txBody>
          <a:bodyPr wrap="square">
            <a:spAutoFit/>
          </a:bodyPr>
          <a:lstStyle/>
          <a:p>
            <a:r>
              <a:rPr lang="en-US" dirty="0">
                <a:solidFill>
                  <a:schemeClr val="bg2">
                    <a:lumMod val="50000"/>
                  </a:schemeClr>
                </a:solidFill>
              </a:rPr>
              <a:t>Creating and importing networks into R</a:t>
            </a:r>
          </a:p>
        </p:txBody>
      </p:sp>
      <p:grpSp>
        <p:nvGrpSpPr>
          <p:cNvPr id="11" name="Group 10">
            <a:extLst>
              <a:ext uri="{FF2B5EF4-FFF2-40B4-BE49-F238E27FC236}">
                <a16:creationId xmlns:a16="http://schemas.microsoft.com/office/drawing/2014/main" id="{042236CF-14E7-42E4-945A-39CC5A810A1F}"/>
              </a:ext>
            </a:extLst>
          </p:cNvPr>
          <p:cNvGrpSpPr/>
          <p:nvPr/>
        </p:nvGrpSpPr>
        <p:grpSpPr>
          <a:xfrm>
            <a:off x="11373385" y="6065032"/>
            <a:ext cx="698267" cy="671666"/>
            <a:chOff x="10939346" y="5553307"/>
            <a:chExt cx="1170878" cy="1126273"/>
          </a:xfrm>
        </p:grpSpPr>
        <p:sp>
          <p:nvSpPr>
            <p:cNvPr id="12" name="Rectangle 11">
              <a:extLst>
                <a:ext uri="{FF2B5EF4-FFF2-40B4-BE49-F238E27FC236}">
                  <a16:creationId xmlns:a16="http://schemas.microsoft.com/office/drawing/2014/main" id="{1CD656F9-D90F-4355-8D31-835A150017FB}"/>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D7F381A-3BE5-48EA-A10C-C157D898F9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31514862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8290" y="256254"/>
            <a:ext cx="9532917" cy="1356360"/>
          </a:xfrm>
        </p:spPr>
        <p:txBody>
          <a:bodyPr>
            <a:normAutofit/>
          </a:bodyPr>
          <a:lstStyle/>
          <a:p>
            <a:r>
              <a:rPr lang="en-US" sz="5400" dirty="0">
                <a:solidFill>
                  <a:srgbClr val="92D050"/>
                </a:solidFill>
              </a:rPr>
              <a:t>Creating networks from scratch</a:t>
            </a:r>
          </a:p>
        </p:txBody>
      </p:sp>
      <p:sp>
        <p:nvSpPr>
          <p:cNvPr id="4" name="Text Placeholder 3"/>
          <p:cNvSpPr>
            <a:spLocks noGrp="1"/>
          </p:cNvSpPr>
          <p:nvPr>
            <p:ph type="body" idx="1"/>
          </p:nvPr>
        </p:nvSpPr>
        <p:spPr>
          <a:xfrm>
            <a:off x="1143000" y="1281429"/>
            <a:ext cx="2793569" cy="777240"/>
          </a:xfrm>
        </p:spPr>
        <p:txBody>
          <a:bodyPr/>
          <a:lstStyle/>
          <a:p>
            <a:r>
              <a:rPr lang="en-US" dirty="0">
                <a:solidFill>
                  <a:srgbClr val="00B0F0"/>
                </a:solidFill>
              </a:rPr>
              <a:t>Edge list approach</a:t>
            </a:r>
          </a:p>
        </p:txBody>
      </p:sp>
      <p:sp>
        <p:nvSpPr>
          <p:cNvPr id="13" name="Content Placeholder 12"/>
          <p:cNvSpPr>
            <a:spLocks noGrp="1"/>
          </p:cNvSpPr>
          <p:nvPr>
            <p:ph sz="half" idx="2"/>
          </p:nvPr>
        </p:nvSpPr>
        <p:spPr/>
        <p:txBody>
          <a:bodyPr/>
          <a:lstStyle/>
          <a:p>
            <a:endParaRPr lang="en-US" dirty="0">
              <a:solidFill>
                <a:schemeClr val="bg1"/>
              </a:solidFill>
            </a:endParaRPr>
          </a:p>
          <a:p>
            <a:endParaRPr lang="en-US" dirty="0">
              <a:solidFill>
                <a:schemeClr val="bg1"/>
              </a:solidFill>
            </a:endParaRPr>
          </a:p>
        </p:txBody>
      </p:sp>
      <p:sp>
        <p:nvSpPr>
          <p:cNvPr id="6" name="Text Placeholder 5"/>
          <p:cNvSpPr>
            <a:spLocks noGrp="1"/>
          </p:cNvSpPr>
          <p:nvPr>
            <p:ph type="body" sz="quarter" idx="3"/>
          </p:nvPr>
        </p:nvSpPr>
        <p:spPr>
          <a:xfrm>
            <a:off x="5921037" y="1450897"/>
            <a:ext cx="4754880" cy="777240"/>
          </a:xfrm>
        </p:spPr>
        <p:txBody>
          <a:bodyPr/>
          <a:lstStyle/>
          <a:p>
            <a:r>
              <a:rPr lang="en-US" dirty="0">
                <a:solidFill>
                  <a:srgbClr val="00B0F0"/>
                </a:solidFill>
              </a:rPr>
              <a:t>Adjacency Matrix approach</a:t>
            </a:r>
          </a:p>
        </p:txBody>
      </p:sp>
      <p:graphicFrame>
        <p:nvGraphicFramePr>
          <p:cNvPr id="15" name="Content Placeholder 14"/>
          <p:cNvGraphicFramePr>
            <a:graphicFrameLocks noGrp="1"/>
          </p:cNvGraphicFramePr>
          <p:nvPr>
            <p:ph sz="quarter" idx="4"/>
            <p:extLst/>
          </p:nvPr>
        </p:nvGraphicFramePr>
        <p:xfrm>
          <a:off x="1368290" y="2054756"/>
          <a:ext cx="2793570" cy="1854200"/>
        </p:xfrm>
        <a:graphic>
          <a:graphicData uri="http://schemas.openxmlformats.org/drawingml/2006/table">
            <a:tbl>
              <a:tblPr firstRow="1" bandRow="1">
                <a:tableStyleId>{5C22544A-7EE6-4342-B048-85BDC9FD1C3A}</a:tableStyleId>
              </a:tblPr>
              <a:tblGrid>
                <a:gridCol w="1396785">
                  <a:extLst>
                    <a:ext uri="{9D8B030D-6E8A-4147-A177-3AD203B41FA5}">
                      <a16:colId xmlns:a16="http://schemas.microsoft.com/office/drawing/2014/main" val="1915138727"/>
                    </a:ext>
                  </a:extLst>
                </a:gridCol>
                <a:gridCol w="1396785">
                  <a:extLst>
                    <a:ext uri="{9D8B030D-6E8A-4147-A177-3AD203B41FA5}">
                      <a16:colId xmlns:a16="http://schemas.microsoft.com/office/drawing/2014/main" val="1712575860"/>
                    </a:ext>
                  </a:extLst>
                </a:gridCol>
              </a:tblGrid>
              <a:tr h="370840">
                <a:tc>
                  <a:txBody>
                    <a:bodyPr/>
                    <a:lstStyle/>
                    <a:p>
                      <a:pPr algn="ctr"/>
                      <a:r>
                        <a:rPr lang="en-US" i="1" dirty="0"/>
                        <a:t>Vertex from</a:t>
                      </a:r>
                    </a:p>
                  </a:txBody>
                  <a:tcPr/>
                </a:tc>
                <a:tc>
                  <a:txBody>
                    <a:bodyPr/>
                    <a:lstStyle/>
                    <a:p>
                      <a:pPr algn="ctr"/>
                      <a:r>
                        <a:rPr lang="en-US" i="1" dirty="0"/>
                        <a:t>Vertex to</a:t>
                      </a:r>
                    </a:p>
                  </a:txBody>
                  <a:tcPr/>
                </a:tc>
                <a:extLst>
                  <a:ext uri="{0D108BD9-81ED-4DB2-BD59-A6C34878D82A}">
                    <a16:rowId xmlns:a16="http://schemas.microsoft.com/office/drawing/2014/main" val="3330271656"/>
                  </a:ext>
                </a:extLst>
              </a:tr>
              <a:tr h="370840">
                <a:tc>
                  <a:txBody>
                    <a:bodyPr/>
                    <a:lstStyle/>
                    <a:p>
                      <a:pPr algn="ctr"/>
                      <a:r>
                        <a:rPr lang="en-US" dirty="0"/>
                        <a:t>V1</a:t>
                      </a:r>
                    </a:p>
                  </a:txBody>
                  <a:tcPr/>
                </a:tc>
                <a:tc>
                  <a:txBody>
                    <a:bodyPr/>
                    <a:lstStyle/>
                    <a:p>
                      <a:pPr algn="ctr"/>
                      <a:r>
                        <a:rPr lang="en-US" dirty="0"/>
                        <a:t>V2</a:t>
                      </a:r>
                    </a:p>
                  </a:txBody>
                  <a:tcPr/>
                </a:tc>
                <a:extLst>
                  <a:ext uri="{0D108BD9-81ED-4DB2-BD59-A6C34878D82A}">
                    <a16:rowId xmlns:a16="http://schemas.microsoft.com/office/drawing/2014/main" val="1508273915"/>
                  </a:ext>
                </a:extLst>
              </a:tr>
              <a:tr h="370840">
                <a:tc>
                  <a:txBody>
                    <a:bodyPr/>
                    <a:lstStyle/>
                    <a:p>
                      <a:pPr algn="ctr"/>
                      <a:r>
                        <a:rPr lang="en-US" dirty="0"/>
                        <a:t>V2</a:t>
                      </a:r>
                    </a:p>
                  </a:txBody>
                  <a:tcPr/>
                </a:tc>
                <a:tc>
                  <a:txBody>
                    <a:bodyPr/>
                    <a:lstStyle/>
                    <a:p>
                      <a:pPr algn="ctr"/>
                      <a:r>
                        <a:rPr lang="en-US" dirty="0"/>
                        <a:t>V1</a:t>
                      </a:r>
                    </a:p>
                  </a:txBody>
                  <a:tcPr/>
                </a:tc>
                <a:extLst>
                  <a:ext uri="{0D108BD9-81ED-4DB2-BD59-A6C34878D82A}">
                    <a16:rowId xmlns:a16="http://schemas.microsoft.com/office/drawing/2014/main" val="2196170402"/>
                  </a:ext>
                </a:extLst>
              </a:tr>
              <a:tr h="370840">
                <a:tc>
                  <a:txBody>
                    <a:bodyPr/>
                    <a:lstStyle/>
                    <a:p>
                      <a:pPr algn="ctr"/>
                      <a:r>
                        <a:rPr lang="en-US" dirty="0"/>
                        <a:t>V2</a:t>
                      </a:r>
                    </a:p>
                  </a:txBody>
                  <a:tcPr/>
                </a:tc>
                <a:tc>
                  <a:txBody>
                    <a:bodyPr/>
                    <a:lstStyle/>
                    <a:p>
                      <a:pPr algn="ctr"/>
                      <a:r>
                        <a:rPr lang="en-US" dirty="0"/>
                        <a:t>V3</a:t>
                      </a:r>
                    </a:p>
                  </a:txBody>
                  <a:tcPr/>
                </a:tc>
                <a:extLst>
                  <a:ext uri="{0D108BD9-81ED-4DB2-BD59-A6C34878D82A}">
                    <a16:rowId xmlns:a16="http://schemas.microsoft.com/office/drawing/2014/main" val="795948697"/>
                  </a:ext>
                </a:extLst>
              </a:tr>
              <a:tr h="370840">
                <a:tc>
                  <a:txBody>
                    <a:bodyPr/>
                    <a:lstStyle/>
                    <a:p>
                      <a:pPr algn="ctr"/>
                      <a:r>
                        <a:rPr lang="en-US" dirty="0"/>
                        <a:t>V3</a:t>
                      </a:r>
                    </a:p>
                  </a:txBody>
                  <a:tcPr/>
                </a:tc>
                <a:tc>
                  <a:txBody>
                    <a:bodyPr/>
                    <a:lstStyle/>
                    <a:p>
                      <a:pPr algn="ctr"/>
                      <a:r>
                        <a:rPr lang="en-US" dirty="0"/>
                        <a:t>V1</a:t>
                      </a:r>
                    </a:p>
                  </a:txBody>
                  <a:tcPr/>
                </a:tc>
                <a:extLst>
                  <a:ext uri="{0D108BD9-81ED-4DB2-BD59-A6C34878D82A}">
                    <a16:rowId xmlns:a16="http://schemas.microsoft.com/office/drawing/2014/main" val="1571603424"/>
                  </a:ext>
                </a:extLst>
              </a:tr>
            </a:tbl>
          </a:graphicData>
        </a:graphic>
      </p:graphicFrame>
      <p:grpSp>
        <p:nvGrpSpPr>
          <p:cNvPr id="19" name="Group 18"/>
          <p:cNvGrpSpPr/>
          <p:nvPr/>
        </p:nvGrpSpPr>
        <p:grpSpPr>
          <a:xfrm>
            <a:off x="6588913" y="2090418"/>
            <a:ext cx="2601333" cy="1595690"/>
            <a:chOff x="6489365" y="1825250"/>
            <a:chExt cx="1580550" cy="949871"/>
          </a:xfrm>
        </p:grpSpPr>
        <mc:AlternateContent xmlns:mc="http://schemas.openxmlformats.org/markup-compatibility/2006" xmlns:a14="http://schemas.microsoft.com/office/drawing/2010/main">
          <mc:Choice Requires="a14">
            <p:sp>
              <p:nvSpPr>
                <p:cNvPr id="16" name="TextBox 15"/>
                <p:cNvSpPr txBox="1"/>
                <p:nvPr/>
              </p:nvSpPr>
              <p:spPr>
                <a:xfrm>
                  <a:off x="6851382" y="2138806"/>
                  <a:ext cx="1081335" cy="636315"/>
                </a:xfrm>
                <a:prstGeom prst="rect">
                  <a:avLst/>
                </a:prstGeom>
                <a:noFill/>
              </p:spPr>
              <p:txBody>
                <a:bodyPr wrap="square" rtlCol="0">
                  <a:spAutoFit/>
                </a:bodyPr>
                <a:lstStyle/>
                <a:p>
                  <a:r>
                    <a:rPr lang="en-US" dirty="0">
                      <a:solidFill>
                        <a:schemeClr val="bg1"/>
                      </a:solidFill>
                    </a:rPr>
                    <a:t> </a:t>
                  </a:r>
                  <a14:m>
                    <m:oMath xmlns:m="http://schemas.openxmlformats.org/officeDocument/2006/math">
                      <m:m>
                        <m:mPr>
                          <m:mcs>
                            <m:mc>
                              <m:mcPr>
                                <m:count m:val="3"/>
                                <m:mcJc m:val="center"/>
                              </m:mcPr>
                            </m:mc>
                          </m:mcs>
                          <m:ctrlPr>
                            <a:rPr lang="en-US" sz="2400" i="1" smtClean="0">
                              <a:solidFill>
                                <a:schemeClr val="bg1"/>
                              </a:solidFill>
                              <a:latin typeface="Cambria Math" panose="02040503050406030204" pitchFamily="18" charset="0"/>
                            </a:rPr>
                          </m:ctrlPr>
                        </m:mPr>
                        <m:mr>
                          <m:e>
                            <m:r>
                              <m:rPr>
                                <m:brk m:alnAt="7"/>
                              </m:rPr>
                              <a:rPr lang="en-US" sz="2400" b="0" i="1" smtClean="0">
                                <a:solidFill>
                                  <a:schemeClr val="bg1"/>
                                </a:solidFill>
                                <a:latin typeface="Cambria Math" panose="02040503050406030204" pitchFamily="18" charset="0"/>
                              </a:rPr>
                              <m:t>0</m:t>
                            </m:r>
                          </m:e>
                          <m:e>
                            <m:r>
                              <a:rPr lang="en-US" sz="2400" b="0" i="1" smtClean="0">
                                <a:solidFill>
                                  <a:schemeClr val="bg1"/>
                                </a:solidFill>
                                <a:latin typeface="Cambria Math" panose="02040503050406030204" pitchFamily="18" charset="0"/>
                              </a:rPr>
                              <m:t>1</m:t>
                            </m:r>
                          </m:e>
                          <m:e>
                            <m:r>
                              <a:rPr lang="en-US" sz="2400" b="0" i="1" smtClean="0">
                                <a:solidFill>
                                  <a:schemeClr val="bg1"/>
                                </a:solidFill>
                                <a:latin typeface="Cambria Math" panose="02040503050406030204" pitchFamily="18" charset="0"/>
                              </a:rPr>
                              <m:t>0</m:t>
                            </m:r>
                          </m:e>
                        </m:mr>
                        <m:mr>
                          <m:e>
                            <m:r>
                              <a:rPr lang="en-US" sz="2400" b="0" i="1" smtClean="0">
                                <a:solidFill>
                                  <a:schemeClr val="bg1"/>
                                </a:solidFill>
                                <a:latin typeface="Cambria Math" panose="02040503050406030204" pitchFamily="18" charset="0"/>
                              </a:rPr>
                              <m:t>1</m:t>
                            </m:r>
                          </m:e>
                          <m:e>
                            <m:r>
                              <a:rPr lang="en-US" sz="2400" b="0" i="1" smtClean="0">
                                <a:solidFill>
                                  <a:schemeClr val="bg1"/>
                                </a:solidFill>
                                <a:latin typeface="Cambria Math" panose="02040503050406030204" pitchFamily="18" charset="0"/>
                              </a:rPr>
                              <m:t>0</m:t>
                            </m:r>
                          </m:e>
                          <m:e>
                            <m:r>
                              <a:rPr lang="en-US" sz="2400" b="0" i="1" smtClean="0">
                                <a:solidFill>
                                  <a:schemeClr val="bg1"/>
                                </a:solidFill>
                                <a:latin typeface="Cambria Math" panose="02040503050406030204" pitchFamily="18" charset="0"/>
                              </a:rPr>
                              <m:t>1</m:t>
                            </m:r>
                          </m:e>
                        </m:mr>
                        <m:mr>
                          <m:e>
                            <m:r>
                              <a:rPr lang="en-US" sz="2400" b="0" i="1" smtClean="0">
                                <a:solidFill>
                                  <a:schemeClr val="bg1"/>
                                </a:solidFill>
                                <a:latin typeface="Cambria Math" panose="02040503050406030204" pitchFamily="18" charset="0"/>
                              </a:rPr>
                              <m:t>1</m:t>
                            </m:r>
                          </m:e>
                          <m:e>
                            <m:r>
                              <a:rPr lang="en-US" sz="2400" b="0" i="1" smtClean="0">
                                <a:solidFill>
                                  <a:schemeClr val="bg1"/>
                                </a:solidFill>
                                <a:latin typeface="Cambria Math" panose="02040503050406030204" pitchFamily="18" charset="0"/>
                              </a:rPr>
                              <m:t>0</m:t>
                            </m:r>
                          </m:e>
                          <m:e>
                            <m:r>
                              <a:rPr lang="en-US" sz="2400" b="0" i="1" smtClean="0">
                                <a:solidFill>
                                  <a:schemeClr val="bg1"/>
                                </a:solidFill>
                                <a:latin typeface="Cambria Math" panose="02040503050406030204" pitchFamily="18" charset="0"/>
                              </a:rPr>
                              <m:t>0</m:t>
                            </m:r>
                          </m:e>
                        </m:mr>
                      </m:m>
                    </m:oMath>
                  </a14:m>
                  <a:endParaRPr lang="en-US" dirty="0">
                    <a:solidFill>
                      <a:schemeClr val="bg1"/>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851382" y="2138806"/>
                  <a:ext cx="1081335" cy="636315"/>
                </a:xfrm>
                <a:prstGeom prst="rect">
                  <a:avLst/>
                </a:prstGeom>
                <a:blipFill>
                  <a:blip r:embed="rId2"/>
                  <a:stretch>
                    <a:fillRect/>
                  </a:stretch>
                </a:blipFill>
              </p:spPr>
              <p:txBody>
                <a:bodyPr/>
                <a:lstStyle/>
                <a:p>
                  <a:r>
                    <a:rPr lang="en-US">
                      <a:noFill/>
                    </a:rPr>
                    <a:t> </a:t>
                  </a:r>
                </a:p>
              </p:txBody>
            </p:sp>
          </mc:Fallback>
        </mc:AlternateContent>
        <p:sp>
          <p:nvSpPr>
            <p:cNvPr id="17" name="TextBox 16"/>
            <p:cNvSpPr txBox="1"/>
            <p:nvPr/>
          </p:nvSpPr>
          <p:spPr>
            <a:xfrm>
              <a:off x="6489365" y="2138806"/>
              <a:ext cx="534389" cy="604597"/>
            </a:xfrm>
            <a:prstGeom prst="rect">
              <a:avLst/>
            </a:prstGeom>
            <a:noFill/>
          </p:spPr>
          <p:txBody>
            <a:bodyPr wrap="square" rtlCol="0">
              <a:spAutoFit/>
            </a:bodyPr>
            <a:lstStyle/>
            <a:p>
              <a:r>
                <a:rPr lang="en-US" sz="2000" dirty="0">
                  <a:solidFill>
                    <a:schemeClr val="bg1"/>
                  </a:solidFill>
                </a:rPr>
                <a:t>V1</a:t>
              </a:r>
            </a:p>
            <a:p>
              <a:r>
                <a:rPr lang="en-US" sz="2000" dirty="0">
                  <a:solidFill>
                    <a:schemeClr val="bg1"/>
                  </a:solidFill>
                </a:rPr>
                <a:t>V2</a:t>
              </a:r>
            </a:p>
            <a:p>
              <a:r>
                <a:rPr lang="en-US" sz="2000" dirty="0">
                  <a:solidFill>
                    <a:schemeClr val="bg1"/>
                  </a:solidFill>
                </a:rPr>
                <a:t>V3</a:t>
              </a:r>
            </a:p>
          </p:txBody>
        </p:sp>
        <p:sp>
          <p:nvSpPr>
            <p:cNvPr id="18" name="TextBox 17"/>
            <p:cNvSpPr txBox="1"/>
            <p:nvPr/>
          </p:nvSpPr>
          <p:spPr>
            <a:xfrm>
              <a:off x="6830787" y="1825250"/>
              <a:ext cx="1239128" cy="274817"/>
            </a:xfrm>
            <a:prstGeom prst="rect">
              <a:avLst/>
            </a:prstGeom>
            <a:noFill/>
          </p:spPr>
          <p:txBody>
            <a:bodyPr wrap="square" rtlCol="0">
              <a:spAutoFit/>
            </a:bodyPr>
            <a:lstStyle/>
            <a:p>
              <a:r>
                <a:rPr lang="en-US" sz="2400" dirty="0">
                  <a:solidFill>
                    <a:schemeClr val="bg1"/>
                  </a:solidFill>
                </a:rPr>
                <a:t>V1    V2   V3</a:t>
              </a:r>
            </a:p>
          </p:txBody>
        </p:sp>
      </p:grpSp>
      <p:sp>
        <p:nvSpPr>
          <p:cNvPr id="9" name="TextBox 8"/>
          <p:cNvSpPr txBox="1"/>
          <p:nvPr/>
        </p:nvSpPr>
        <p:spPr>
          <a:xfrm>
            <a:off x="1142999" y="4139562"/>
            <a:ext cx="4288554"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Two column vectors</a:t>
            </a:r>
          </a:p>
          <a:p>
            <a:pPr marL="285750" indent="-285750">
              <a:buFont typeface="Arial" panose="020B0604020202020204" pitchFamily="34" charset="0"/>
              <a:buChar char="•"/>
            </a:pPr>
            <a:r>
              <a:rPr lang="en-US" dirty="0">
                <a:solidFill>
                  <a:schemeClr val="bg1"/>
                </a:solidFill>
              </a:rPr>
              <a:t> First column is a vector of “</a:t>
            </a:r>
            <a:r>
              <a:rPr lang="en-US" i="1" dirty="0">
                <a:solidFill>
                  <a:schemeClr val="bg1"/>
                </a:solidFill>
              </a:rPr>
              <a:t>from” </a:t>
            </a:r>
            <a:r>
              <a:rPr lang="en-US" dirty="0">
                <a:solidFill>
                  <a:schemeClr val="bg1"/>
                </a:solidFill>
              </a:rPr>
              <a:t>vertices</a:t>
            </a:r>
          </a:p>
          <a:p>
            <a:pPr marL="285750" indent="-285750">
              <a:buFont typeface="Arial" panose="020B0604020202020204" pitchFamily="34" charset="0"/>
              <a:buChar char="•"/>
            </a:pPr>
            <a:r>
              <a:rPr lang="en-US" dirty="0">
                <a:solidFill>
                  <a:schemeClr val="bg1"/>
                </a:solidFill>
              </a:rPr>
              <a:t>Second column is a vector of </a:t>
            </a:r>
            <a:r>
              <a:rPr lang="en-US" i="1" dirty="0">
                <a:solidFill>
                  <a:schemeClr val="bg1"/>
                </a:solidFill>
              </a:rPr>
              <a:t>“to”</a:t>
            </a:r>
            <a:r>
              <a:rPr lang="en-US" dirty="0">
                <a:solidFill>
                  <a:schemeClr val="bg1"/>
                </a:solidFill>
              </a:rPr>
              <a:t> vertices</a:t>
            </a:r>
          </a:p>
          <a:p>
            <a:pPr marL="285750" indent="-285750">
              <a:buFont typeface="Arial" panose="020B0604020202020204" pitchFamily="34" charset="0"/>
              <a:buChar char="•"/>
            </a:pPr>
            <a:r>
              <a:rPr lang="en-US" dirty="0">
                <a:solidFill>
                  <a:schemeClr val="bg1"/>
                </a:solidFill>
              </a:rPr>
              <a:t>Each row is than an edge between two vertices.</a:t>
            </a:r>
          </a:p>
          <a:p>
            <a:pPr marL="285750" indent="-285750">
              <a:buFont typeface="Arial" panose="020B0604020202020204" pitchFamily="34" charset="0"/>
              <a:buChar char="•"/>
            </a:pPr>
            <a:r>
              <a:rPr lang="en-US" dirty="0">
                <a:solidFill>
                  <a:schemeClr val="bg1"/>
                </a:solidFill>
              </a:rPr>
              <a:t>Matrix with dimension  “</a:t>
            </a:r>
            <a:r>
              <a:rPr lang="en-US" i="1" dirty="0">
                <a:solidFill>
                  <a:schemeClr val="bg1"/>
                </a:solidFill>
              </a:rPr>
              <a:t>no of edges </a:t>
            </a:r>
            <a:r>
              <a:rPr lang="en-US" dirty="0">
                <a:solidFill>
                  <a:schemeClr val="bg1"/>
                </a:solidFill>
              </a:rPr>
              <a:t>x</a:t>
            </a:r>
            <a:r>
              <a:rPr lang="en-US" i="1" dirty="0">
                <a:solidFill>
                  <a:schemeClr val="bg1"/>
                </a:solidFill>
              </a:rPr>
              <a:t> 2”</a:t>
            </a:r>
            <a:endParaRPr lang="en-US" dirty="0">
              <a:solidFill>
                <a:schemeClr val="bg1"/>
              </a:solidFill>
            </a:endParaRPr>
          </a:p>
        </p:txBody>
      </p:sp>
      <p:sp>
        <p:nvSpPr>
          <p:cNvPr id="22" name="TextBox 21"/>
          <p:cNvSpPr txBox="1"/>
          <p:nvPr/>
        </p:nvSpPr>
        <p:spPr>
          <a:xfrm>
            <a:off x="5864128" y="4128250"/>
            <a:ext cx="3028207"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Matrix of 0s and 1s</a:t>
            </a:r>
          </a:p>
          <a:p>
            <a:pPr marL="285750" indent="-285750">
              <a:buFont typeface="Arial" panose="020B0604020202020204" pitchFamily="34" charset="0"/>
              <a:buChar char="•"/>
            </a:pPr>
            <a:r>
              <a:rPr lang="en-US" dirty="0">
                <a:solidFill>
                  <a:schemeClr val="bg1"/>
                </a:solidFill>
              </a:rPr>
              <a:t>Entries read as rows. The 1 entry in row 1 means “edge from V1 to V2”</a:t>
            </a:r>
          </a:p>
          <a:p>
            <a:pPr marL="285750" indent="-285750">
              <a:buFont typeface="Arial" panose="020B0604020202020204" pitchFamily="34" charset="0"/>
              <a:buChar char="•"/>
            </a:pPr>
            <a:r>
              <a:rPr lang="en-US" dirty="0">
                <a:solidFill>
                  <a:schemeClr val="bg1"/>
                </a:solidFill>
              </a:rPr>
              <a:t>Square matrix with dimension </a:t>
            </a:r>
          </a:p>
          <a:p>
            <a:r>
              <a:rPr lang="en-US" i="1" dirty="0">
                <a:solidFill>
                  <a:schemeClr val="bg1"/>
                </a:solidFill>
              </a:rPr>
              <a:t>	“number of vertices </a:t>
            </a:r>
            <a:r>
              <a:rPr lang="en-US" dirty="0">
                <a:solidFill>
                  <a:schemeClr val="bg1"/>
                </a:solidFill>
              </a:rPr>
              <a:t>x</a:t>
            </a:r>
            <a:r>
              <a:rPr lang="en-US" i="1" dirty="0">
                <a:solidFill>
                  <a:schemeClr val="bg1"/>
                </a:solidFill>
              </a:rPr>
              <a:t> 	number of vertices”</a:t>
            </a:r>
            <a:endParaRPr lang="en-US" dirty="0">
              <a:solidFill>
                <a:schemeClr val="bg1"/>
              </a:solidFill>
            </a:endParaRPr>
          </a:p>
          <a:p>
            <a:r>
              <a:rPr lang="en-US" dirty="0">
                <a:solidFill>
                  <a:schemeClr val="bg1"/>
                </a:solidFill>
              </a:rPr>
              <a:t> </a:t>
            </a:r>
          </a:p>
        </p:txBody>
      </p:sp>
      <p:sp>
        <p:nvSpPr>
          <p:cNvPr id="10" name="Left-Right Arrow 9"/>
          <p:cNvSpPr/>
          <p:nvPr/>
        </p:nvSpPr>
        <p:spPr>
          <a:xfrm>
            <a:off x="4845339" y="2507042"/>
            <a:ext cx="1018789" cy="559011"/>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0" y="0"/>
            <a:ext cx="4658931" cy="369332"/>
          </a:xfrm>
          <a:prstGeom prst="rect">
            <a:avLst/>
          </a:prstGeom>
        </p:spPr>
        <p:txBody>
          <a:bodyPr wrap="square">
            <a:spAutoFit/>
          </a:bodyPr>
          <a:lstStyle/>
          <a:p>
            <a:r>
              <a:rPr lang="en-US" dirty="0">
                <a:solidFill>
                  <a:schemeClr val="bg2">
                    <a:lumMod val="50000"/>
                  </a:schemeClr>
                </a:solidFill>
              </a:rPr>
              <a:t>Creating and importing networks into R</a:t>
            </a:r>
          </a:p>
        </p:txBody>
      </p:sp>
      <p:pic>
        <p:nvPicPr>
          <p:cNvPr id="20" name="Picture 19" descr="Screen Clipping">
            <a:extLst>
              <a:ext uri="{FF2B5EF4-FFF2-40B4-BE49-F238E27FC236}">
                <a16:creationId xmlns:a16="http://schemas.microsoft.com/office/drawing/2014/main" id="{16CBE712-9AE3-4D9F-BB05-19B15DC81532}"/>
              </a:ext>
            </a:extLst>
          </p:cNvPr>
          <p:cNvPicPr>
            <a:picLocks noChangeAspect="1"/>
          </p:cNvPicPr>
          <p:nvPr/>
        </p:nvPicPr>
        <p:blipFill>
          <a:blip r:embed="rId3"/>
          <a:stretch>
            <a:fillRect/>
          </a:stretch>
        </p:blipFill>
        <p:spPr>
          <a:xfrm>
            <a:off x="9244774" y="2807257"/>
            <a:ext cx="2680963" cy="2724628"/>
          </a:xfrm>
          <a:prstGeom prst="rect">
            <a:avLst/>
          </a:prstGeom>
        </p:spPr>
      </p:pic>
      <p:grpSp>
        <p:nvGrpSpPr>
          <p:cNvPr id="21" name="Group 20">
            <a:extLst>
              <a:ext uri="{FF2B5EF4-FFF2-40B4-BE49-F238E27FC236}">
                <a16:creationId xmlns:a16="http://schemas.microsoft.com/office/drawing/2014/main" id="{F5F7E8F5-82AE-4AC8-8B04-D663488333B4}"/>
              </a:ext>
            </a:extLst>
          </p:cNvPr>
          <p:cNvGrpSpPr/>
          <p:nvPr/>
        </p:nvGrpSpPr>
        <p:grpSpPr>
          <a:xfrm>
            <a:off x="11373385" y="6065032"/>
            <a:ext cx="698267" cy="671666"/>
            <a:chOff x="10939346" y="5553307"/>
            <a:chExt cx="1170878" cy="1126273"/>
          </a:xfrm>
        </p:grpSpPr>
        <p:sp>
          <p:nvSpPr>
            <p:cNvPr id="23" name="Rectangle 22">
              <a:extLst>
                <a:ext uri="{FF2B5EF4-FFF2-40B4-BE49-F238E27FC236}">
                  <a16:creationId xmlns:a16="http://schemas.microsoft.com/office/drawing/2014/main" id="{C2C0CA0F-EF41-4561-B1D9-F2738E0F8EFB}"/>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6665DB20-7A5A-4F7F-9D71-9DBD0A61D8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20598854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sp>
        <p:nvSpPr>
          <p:cNvPr id="4" name="Text Placeholder 3"/>
          <p:cNvSpPr>
            <a:spLocks noGrp="1"/>
          </p:cNvSpPr>
          <p:nvPr>
            <p:ph type="body" idx="1"/>
          </p:nvPr>
        </p:nvSpPr>
        <p:spPr>
          <a:xfrm>
            <a:off x="1143000" y="1281429"/>
            <a:ext cx="4267200" cy="777240"/>
          </a:xfrm>
        </p:spPr>
        <p:txBody>
          <a:bodyPr/>
          <a:lstStyle/>
          <a:p>
            <a:r>
              <a:rPr lang="en-US" dirty="0">
                <a:solidFill>
                  <a:srgbClr val="00B0F0"/>
                </a:solidFill>
              </a:rPr>
              <a:t>Edge list approach</a:t>
            </a:r>
          </a:p>
        </p:txBody>
      </p:sp>
      <p:sp>
        <p:nvSpPr>
          <p:cNvPr id="13" name="Content Placeholder 12"/>
          <p:cNvSpPr>
            <a:spLocks noGrp="1"/>
          </p:cNvSpPr>
          <p:nvPr>
            <p:ph sz="half" idx="2"/>
          </p:nvPr>
        </p:nvSpPr>
        <p:spPr/>
        <p:txBody>
          <a:bodyPr/>
          <a:lstStyle/>
          <a:p>
            <a:endParaRPr lang="en-US" dirty="0">
              <a:solidFill>
                <a:schemeClr val="bg1"/>
              </a:solidFill>
            </a:endParaRPr>
          </a:p>
          <a:p>
            <a:endParaRPr lang="en-US" dirty="0">
              <a:solidFill>
                <a:schemeClr val="bg1"/>
              </a:solidFill>
            </a:endParaRPr>
          </a:p>
        </p:txBody>
      </p:sp>
      <p:graphicFrame>
        <p:nvGraphicFramePr>
          <p:cNvPr id="15" name="Content Placeholder 14"/>
          <p:cNvGraphicFramePr>
            <a:graphicFrameLocks noGrp="1"/>
          </p:cNvGraphicFramePr>
          <p:nvPr>
            <p:ph sz="quarter" idx="4"/>
            <p:extLst/>
          </p:nvPr>
        </p:nvGraphicFramePr>
        <p:xfrm>
          <a:off x="1368290" y="2054756"/>
          <a:ext cx="2793570" cy="1854200"/>
        </p:xfrm>
        <a:graphic>
          <a:graphicData uri="http://schemas.openxmlformats.org/drawingml/2006/table">
            <a:tbl>
              <a:tblPr firstRow="1" bandRow="1">
                <a:tableStyleId>{5C22544A-7EE6-4342-B048-85BDC9FD1C3A}</a:tableStyleId>
              </a:tblPr>
              <a:tblGrid>
                <a:gridCol w="1396785">
                  <a:extLst>
                    <a:ext uri="{9D8B030D-6E8A-4147-A177-3AD203B41FA5}">
                      <a16:colId xmlns:a16="http://schemas.microsoft.com/office/drawing/2014/main" val="1915138727"/>
                    </a:ext>
                  </a:extLst>
                </a:gridCol>
                <a:gridCol w="1396785">
                  <a:extLst>
                    <a:ext uri="{9D8B030D-6E8A-4147-A177-3AD203B41FA5}">
                      <a16:colId xmlns:a16="http://schemas.microsoft.com/office/drawing/2014/main" val="1712575860"/>
                    </a:ext>
                  </a:extLst>
                </a:gridCol>
              </a:tblGrid>
              <a:tr h="370840">
                <a:tc>
                  <a:txBody>
                    <a:bodyPr/>
                    <a:lstStyle/>
                    <a:p>
                      <a:pPr algn="ctr"/>
                      <a:r>
                        <a:rPr lang="en-US" i="1" dirty="0"/>
                        <a:t>Vertex from</a:t>
                      </a:r>
                    </a:p>
                  </a:txBody>
                  <a:tcPr/>
                </a:tc>
                <a:tc>
                  <a:txBody>
                    <a:bodyPr/>
                    <a:lstStyle/>
                    <a:p>
                      <a:pPr algn="ctr"/>
                      <a:r>
                        <a:rPr lang="en-US" i="1" dirty="0"/>
                        <a:t>Vertex to</a:t>
                      </a:r>
                    </a:p>
                  </a:txBody>
                  <a:tcPr/>
                </a:tc>
                <a:extLst>
                  <a:ext uri="{0D108BD9-81ED-4DB2-BD59-A6C34878D82A}">
                    <a16:rowId xmlns:a16="http://schemas.microsoft.com/office/drawing/2014/main" val="3330271656"/>
                  </a:ext>
                </a:extLst>
              </a:tr>
              <a:tr h="370840">
                <a:tc>
                  <a:txBody>
                    <a:bodyPr/>
                    <a:lstStyle/>
                    <a:p>
                      <a:pPr algn="ctr"/>
                      <a:r>
                        <a:rPr lang="en-US" dirty="0"/>
                        <a:t>V1</a:t>
                      </a:r>
                    </a:p>
                  </a:txBody>
                  <a:tcPr/>
                </a:tc>
                <a:tc>
                  <a:txBody>
                    <a:bodyPr/>
                    <a:lstStyle/>
                    <a:p>
                      <a:pPr algn="ctr"/>
                      <a:r>
                        <a:rPr lang="en-US" dirty="0"/>
                        <a:t>V2</a:t>
                      </a:r>
                    </a:p>
                  </a:txBody>
                  <a:tcPr/>
                </a:tc>
                <a:extLst>
                  <a:ext uri="{0D108BD9-81ED-4DB2-BD59-A6C34878D82A}">
                    <a16:rowId xmlns:a16="http://schemas.microsoft.com/office/drawing/2014/main" val="1508273915"/>
                  </a:ext>
                </a:extLst>
              </a:tr>
              <a:tr h="370840">
                <a:tc>
                  <a:txBody>
                    <a:bodyPr/>
                    <a:lstStyle/>
                    <a:p>
                      <a:pPr algn="ctr"/>
                      <a:r>
                        <a:rPr lang="en-US" dirty="0"/>
                        <a:t>V2</a:t>
                      </a:r>
                    </a:p>
                  </a:txBody>
                  <a:tcPr/>
                </a:tc>
                <a:tc>
                  <a:txBody>
                    <a:bodyPr/>
                    <a:lstStyle/>
                    <a:p>
                      <a:pPr algn="ctr"/>
                      <a:r>
                        <a:rPr lang="en-US" dirty="0"/>
                        <a:t>V1</a:t>
                      </a:r>
                    </a:p>
                  </a:txBody>
                  <a:tcPr/>
                </a:tc>
                <a:extLst>
                  <a:ext uri="{0D108BD9-81ED-4DB2-BD59-A6C34878D82A}">
                    <a16:rowId xmlns:a16="http://schemas.microsoft.com/office/drawing/2014/main" val="2196170402"/>
                  </a:ext>
                </a:extLst>
              </a:tr>
              <a:tr h="370840">
                <a:tc>
                  <a:txBody>
                    <a:bodyPr/>
                    <a:lstStyle/>
                    <a:p>
                      <a:pPr algn="ctr"/>
                      <a:r>
                        <a:rPr lang="en-US" dirty="0"/>
                        <a:t>V2</a:t>
                      </a:r>
                    </a:p>
                  </a:txBody>
                  <a:tcPr/>
                </a:tc>
                <a:tc>
                  <a:txBody>
                    <a:bodyPr/>
                    <a:lstStyle/>
                    <a:p>
                      <a:pPr algn="ctr"/>
                      <a:r>
                        <a:rPr lang="en-US" dirty="0"/>
                        <a:t>V3</a:t>
                      </a:r>
                    </a:p>
                  </a:txBody>
                  <a:tcPr/>
                </a:tc>
                <a:extLst>
                  <a:ext uri="{0D108BD9-81ED-4DB2-BD59-A6C34878D82A}">
                    <a16:rowId xmlns:a16="http://schemas.microsoft.com/office/drawing/2014/main" val="795948697"/>
                  </a:ext>
                </a:extLst>
              </a:tr>
              <a:tr h="370840">
                <a:tc>
                  <a:txBody>
                    <a:bodyPr/>
                    <a:lstStyle/>
                    <a:p>
                      <a:pPr algn="ctr"/>
                      <a:r>
                        <a:rPr lang="en-US" dirty="0"/>
                        <a:t>V3</a:t>
                      </a:r>
                    </a:p>
                  </a:txBody>
                  <a:tcPr/>
                </a:tc>
                <a:tc>
                  <a:txBody>
                    <a:bodyPr/>
                    <a:lstStyle/>
                    <a:p>
                      <a:pPr algn="ctr"/>
                      <a:r>
                        <a:rPr lang="en-US" dirty="0"/>
                        <a:t>V1</a:t>
                      </a:r>
                    </a:p>
                  </a:txBody>
                  <a:tcPr/>
                </a:tc>
                <a:extLst>
                  <a:ext uri="{0D108BD9-81ED-4DB2-BD59-A6C34878D82A}">
                    <a16:rowId xmlns:a16="http://schemas.microsoft.com/office/drawing/2014/main" val="1571603424"/>
                  </a:ext>
                </a:extLst>
              </a:tr>
            </a:tbl>
          </a:graphicData>
        </a:graphic>
      </p:graphicFrame>
      <p:grpSp>
        <p:nvGrpSpPr>
          <p:cNvPr id="19" name="Group 18"/>
          <p:cNvGrpSpPr/>
          <p:nvPr/>
        </p:nvGrpSpPr>
        <p:grpSpPr>
          <a:xfrm>
            <a:off x="6588913" y="2090418"/>
            <a:ext cx="2601333" cy="1595690"/>
            <a:chOff x="6489365" y="1825250"/>
            <a:chExt cx="1580550" cy="949871"/>
          </a:xfrm>
        </p:grpSpPr>
        <mc:AlternateContent xmlns:mc="http://schemas.openxmlformats.org/markup-compatibility/2006" xmlns:a14="http://schemas.microsoft.com/office/drawing/2010/main">
          <mc:Choice Requires="a14">
            <p:sp>
              <p:nvSpPr>
                <p:cNvPr id="16" name="TextBox 15"/>
                <p:cNvSpPr txBox="1"/>
                <p:nvPr/>
              </p:nvSpPr>
              <p:spPr>
                <a:xfrm>
                  <a:off x="6851382" y="2138806"/>
                  <a:ext cx="1081335" cy="636315"/>
                </a:xfrm>
                <a:prstGeom prst="rect">
                  <a:avLst/>
                </a:prstGeom>
                <a:noFill/>
              </p:spPr>
              <p:txBody>
                <a:bodyPr wrap="square" rtlCol="0">
                  <a:spAutoFit/>
                </a:bodyPr>
                <a:lstStyle/>
                <a:p>
                  <a:r>
                    <a:rPr lang="en-US" dirty="0">
                      <a:solidFill>
                        <a:schemeClr val="bg1"/>
                      </a:solidFill>
                    </a:rPr>
                    <a:t> </a:t>
                  </a:r>
                  <a14:m>
                    <m:oMath xmlns:m="http://schemas.openxmlformats.org/officeDocument/2006/math">
                      <m:m>
                        <m:mPr>
                          <m:mcs>
                            <m:mc>
                              <m:mcPr>
                                <m:count m:val="3"/>
                                <m:mcJc m:val="center"/>
                              </m:mcPr>
                            </m:mc>
                          </m:mcs>
                          <m:ctrlPr>
                            <a:rPr lang="en-US" sz="2400" i="1" smtClean="0">
                              <a:solidFill>
                                <a:schemeClr val="bg1"/>
                              </a:solidFill>
                              <a:latin typeface="Cambria Math" panose="02040503050406030204" pitchFamily="18" charset="0"/>
                            </a:rPr>
                          </m:ctrlPr>
                        </m:mPr>
                        <m:mr>
                          <m:e>
                            <m:r>
                              <m:rPr>
                                <m:brk m:alnAt="7"/>
                              </m:rPr>
                              <a:rPr lang="en-US" sz="2400" b="0" i="1" smtClean="0">
                                <a:solidFill>
                                  <a:schemeClr val="bg1"/>
                                </a:solidFill>
                                <a:latin typeface="Cambria Math" panose="02040503050406030204" pitchFamily="18" charset="0"/>
                              </a:rPr>
                              <m:t>0</m:t>
                            </m:r>
                          </m:e>
                          <m:e>
                            <m:r>
                              <a:rPr lang="en-US" sz="2400" b="0" i="1" smtClean="0">
                                <a:solidFill>
                                  <a:schemeClr val="bg1"/>
                                </a:solidFill>
                                <a:latin typeface="Cambria Math" panose="02040503050406030204" pitchFamily="18" charset="0"/>
                              </a:rPr>
                              <m:t>1</m:t>
                            </m:r>
                          </m:e>
                          <m:e>
                            <m:r>
                              <a:rPr lang="en-US" sz="2400" b="0" i="1" smtClean="0">
                                <a:solidFill>
                                  <a:schemeClr val="bg1"/>
                                </a:solidFill>
                                <a:latin typeface="Cambria Math" panose="02040503050406030204" pitchFamily="18" charset="0"/>
                              </a:rPr>
                              <m:t>0</m:t>
                            </m:r>
                          </m:e>
                        </m:mr>
                        <m:mr>
                          <m:e>
                            <m:r>
                              <a:rPr lang="en-US" sz="2400" b="0" i="1" smtClean="0">
                                <a:solidFill>
                                  <a:schemeClr val="bg1"/>
                                </a:solidFill>
                                <a:latin typeface="Cambria Math" panose="02040503050406030204" pitchFamily="18" charset="0"/>
                              </a:rPr>
                              <m:t>1</m:t>
                            </m:r>
                          </m:e>
                          <m:e>
                            <m:r>
                              <a:rPr lang="en-US" sz="2400" b="0" i="1" smtClean="0">
                                <a:solidFill>
                                  <a:schemeClr val="bg1"/>
                                </a:solidFill>
                                <a:latin typeface="Cambria Math" panose="02040503050406030204" pitchFamily="18" charset="0"/>
                              </a:rPr>
                              <m:t>0</m:t>
                            </m:r>
                          </m:e>
                          <m:e>
                            <m:r>
                              <a:rPr lang="en-US" sz="2400" b="0" i="1" smtClean="0">
                                <a:solidFill>
                                  <a:schemeClr val="bg1"/>
                                </a:solidFill>
                                <a:latin typeface="Cambria Math" panose="02040503050406030204" pitchFamily="18" charset="0"/>
                              </a:rPr>
                              <m:t>1</m:t>
                            </m:r>
                          </m:e>
                        </m:mr>
                        <m:mr>
                          <m:e>
                            <m:r>
                              <a:rPr lang="en-US" sz="2400" b="0" i="1" smtClean="0">
                                <a:solidFill>
                                  <a:schemeClr val="bg1"/>
                                </a:solidFill>
                                <a:latin typeface="Cambria Math" panose="02040503050406030204" pitchFamily="18" charset="0"/>
                              </a:rPr>
                              <m:t>1</m:t>
                            </m:r>
                          </m:e>
                          <m:e>
                            <m:r>
                              <a:rPr lang="en-US" sz="2400" b="0" i="1" smtClean="0">
                                <a:solidFill>
                                  <a:schemeClr val="bg1"/>
                                </a:solidFill>
                                <a:latin typeface="Cambria Math" panose="02040503050406030204" pitchFamily="18" charset="0"/>
                              </a:rPr>
                              <m:t>0</m:t>
                            </m:r>
                          </m:e>
                          <m:e>
                            <m:r>
                              <a:rPr lang="en-US" sz="2400" b="0" i="1" smtClean="0">
                                <a:solidFill>
                                  <a:schemeClr val="bg1"/>
                                </a:solidFill>
                                <a:latin typeface="Cambria Math" panose="02040503050406030204" pitchFamily="18" charset="0"/>
                              </a:rPr>
                              <m:t>0</m:t>
                            </m:r>
                          </m:e>
                        </m:mr>
                      </m:m>
                    </m:oMath>
                  </a14:m>
                  <a:endParaRPr lang="en-US" dirty="0">
                    <a:solidFill>
                      <a:schemeClr val="bg1"/>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851382" y="2138806"/>
                  <a:ext cx="1081335" cy="636315"/>
                </a:xfrm>
                <a:prstGeom prst="rect">
                  <a:avLst/>
                </a:prstGeom>
                <a:blipFill>
                  <a:blip r:embed="rId2"/>
                  <a:stretch>
                    <a:fillRect/>
                  </a:stretch>
                </a:blipFill>
              </p:spPr>
              <p:txBody>
                <a:bodyPr/>
                <a:lstStyle/>
                <a:p>
                  <a:r>
                    <a:rPr lang="en-US">
                      <a:noFill/>
                    </a:rPr>
                    <a:t> </a:t>
                  </a:r>
                </a:p>
              </p:txBody>
            </p:sp>
          </mc:Fallback>
        </mc:AlternateContent>
        <p:sp>
          <p:nvSpPr>
            <p:cNvPr id="17" name="TextBox 16"/>
            <p:cNvSpPr txBox="1"/>
            <p:nvPr/>
          </p:nvSpPr>
          <p:spPr>
            <a:xfrm>
              <a:off x="6489365" y="2138806"/>
              <a:ext cx="534389" cy="604597"/>
            </a:xfrm>
            <a:prstGeom prst="rect">
              <a:avLst/>
            </a:prstGeom>
            <a:noFill/>
          </p:spPr>
          <p:txBody>
            <a:bodyPr wrap="square" rtlCol="0">
              <a:spAutoFit/>
            </a:bodyPr>
            <a:lstStyle/>
            <a:p>
              <a:r>
                <a:rPr lang="en-US" sz="2000" dirty="0">
                  <a:solidFill>
                    <a:schemeClr val="bg1"/>
                  </a:solidFill>
                </a:rPr>
                <a:t>V1</a:t>
              </a:r>
            </a:p>
            <a:p>
              <a:r>
                <a:rPr lang="en-US" sz="2000" dirty="0">
                  <a:solidFill>
                    <a:schemeClr val="bg1"/>
                  </a:solidFill>
                </a:rPr>
                <a:t>V2</a:t>
              </a:r>
            </a:p>
            <a:p>
              <a:r>
                <a:rPr lang="en-US" sz="2000" dirty="0">
                  <a:solidFill>
                    <a:schemeClr val="bg1"/>
                  </a:solidFill>
                </a:rPr>
                <a:t>V3</a:t>
              </a:r>
            </a:p>
          </p:txBody>
        </p:sp>
        <p:sp>
          <p:nvSpPr>
            <p:cNvPr id="18" name="TextBox 17"/>
            <p:cNvSpPr txBox="1"/>
            <p:nvPr/>
          </p:nvSpPr>
          <p:spPr>
            <a:xfrm>
              <a:off x="6830787" y="1825250"/>
              <a:ext cx="1239128" cy="274817"/>
            </a:xfrm>
            <a:prstGeom prst="rect">
              <a:avLst/>
            </a:prstGeom>
            <a:noFill/>
          </p:spPr>
          <p:txBody>
            <a:bodyPr wrap="square" rtlCol="0">
              <a:spAutoFit/>
            </a:bodyPr>
            <a:lstStyle/>
            <a:p>
              <a:r>
                <a:rPr lang="en-US" sz="2400" dirty="0">
                  <a:solidFill>
                    <a:schemeClr val="bg1"/>
                  </a:solidFill>
                </a:rPr>
                <a:t>V1    V2   V3</a:t>
              </a:r>
            </a:p>
          </p:txBody>
        </p:sp>
      </p:grpSp>
      <p:sp>
        <p:nvSpPr>
          <p:cNvPr id="10" name="Left-Right Arrow 9"/>
          <p:cNvSpPr/>
          <p:nvPr/>
        </p:nvSpPr>
        <p:spPr>
          <a:xfrm>
            <a:off x="4845339" y="2507042"/>
            <a:ext cx="1018789" cy="559011"/>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Screen Clipping"/>
          <p:cNvPicPr>
            <a:picLocks noChangeAspect="1"/>
          </p:cNvPicPr>
          <p:nvPr/>
        </p:nvPicPr>
        <p:blipFill>
          <a:blip r:embed="rId3"/>
          <a:stretch>
            <a:fillRect/>
          </a:stretch>
        </p:blipFill>
        <p:spPr>
          <a:xfrm>
            <a:off x="9122964" y="2867658"/>
            <a:ext cx="2924583" cy="2972215"/>
          </a:xfrm>
          <a:prstGeom prst="rect">
            <a:avLst/>
          </a:prstGeom>
        </p:spPr>
      </p:pic>
      <p:pic>
        <p:nvPicPr>
          <p:cNvPr id="3" name="Picture 2" descr="Screen Clipping"/>
          <p:cNvPicPr>
            <a:picLocks noChangeAspect="1"/>
          </p:cNvPicPr>
          <p:nvPr/>
        </p:nvPicPr>
        <p:blipFill>
          <a:blip r:embed="rId4"/>
          <a:stretch>
            <a:fillRect/>
          </a:stretch>
        </p:blipFill>
        <p:spPr>
          <a:xfrm>
            <a:off x="940364" y="2054756"/>
            <a:ext cx="8202170" cy="4010585"/>
          </a:xfrm>
          <a:prstGeom prst="rect">
            <a:avLst/>
          </a:prstGeom>
        </p:spPr>
      </p:pic>
      <p:sp>
        <p:nvSpPr>
          <p:cNvPr id="21" name="Title 1"/>
          <p:cNvSpPr txBox="1">
            <a:spLocks/>
          </p:cNvSpPr>
          <p:nvPr/>
        </p:nvSpPr>
        <p:spPr>
          <a:xfrm>
            <a:off x="1368290" y="256254"/>
            <a:ext cx="9532917"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5400">
                <a:solidFill>
                  <a:srgbClr val="92D050"/>
                </a:solidFill>
              </a:rPr>
              <a:t>Creating networks from scratch</a:t>
            </a:r>
            <a:endParaRPr lang="en-US" sz="5400" dirty="0">
              <a:solidFill>
                <a:srgbClr val="92D050"/>
              </a:solidFill>
            </a:endParaRPr>
          </a:p>
        </p:txBody>
      </p:sp>
      <p:sp>
        <p:nvSpPr>
          <p:cNvPr id="24" name="Rectangle 23"/>
          <p:cNvSpPr/>
          <p:nvPr/>
        </p:nvSpPr>
        <p:spPr>
          <a:xfrm>
            <a:off x="0" y="0"/>
            <a:ext cx="4658931" cy="369332"/>
          </a:xfrm>
          <a:prstGeom prst="rect">
            <a:avLst/>
          </a:prstGeom>
        </p:spPr>
        <p:txBody>
          <a:bodyPr wrap="square">
            <a:spAutoFit/>
          </a:bodyPr>
          <a:lstStyle/>
          <a:p>
            <a:r>
              <a:rPr lang="en-US" dirty="0">
                <a:solidFill>
                  <a:schemeClr val="bg1"/>
                </a:solidFill>
              </a:rPr>
              <a:t>Creating and importing networks into R</a:t>
            </a:r>
          </a:p>
        </p:txBody>
      </p:sp>
      <p:grpSp>
        <p:nvGrpSpPr>
          <p:cNvPr id="20" name="Group 19">
            <a:extLst>
              <a:ext uri="{FF2B5EF4-FFF2-40B4-BE49-F238E27FC236}">
                <a16:creationId xmlns:a16="http://schemas.microsoft.com/office/drawing/2014/main" id="{09D4E60E-C2A4-4E60-B51D-B42898E9CC41}"/>
              </a:ext>
            </a:extLst>
          </p:cNvPr>
          <p:cNvGrpSpPr/>
          <p:nvPr/>
        </p:nvGrpSpPr>
        <p:grpSpPr>
          <a:xfrm>
            <a:off x="11373385" y="6065032"/>
            <a:ext cx="698267" cy="671666"/>
            <a:chOff x="10939346" y="5553307"/>
            <a:chExt cx="1170878" cy="1126273"/>
          </a:xfrm>
        </p:grpSpPr>
        <p:sp>
          <p:nvSpPr>
            <p:cNvPr id="22" name="Rectangle 21">
              <a:extLst>
                <a:ext uri="{FF2B5EF4-FFF2-40B4-BE49-F238E27FC236}">
                  <a16:creationId xmlns:a16="http://schemas.microsoft.com/office/drawing/2014/main" id="{90D733A3-7AA1-4407-860B-7D9C2F3E3059}"/>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6B557BAA-6002-437C-B360-C00D7BA67D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2794951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1143000" y="1281429"/>
            <a:ext cx="2793569" cy="777240"/>
          </a:xfrm>
        </p:spPr>
        <p:txBody>
          <a:bodyPr/>
          <a:lstStyle/>
          <a:p>
            <a:r>
              <a:rPr lang="en-US" dirty="0">
                <a:solidFill>
                  <a:srgbClr val="00B0F0"/>
                </a:solidFill>
              </a:rPr>
              <a:t>Edge list approach</a:t>
            </a:r>
          </a:p>
        </p:txBody>
      </p:sp>
      <p:pic>
        <p:nvPicPr>
          <p:cNvPr id="8" name="Content Placeholder 7" descr="Screen Clipping"/>
          <p:cNvPicPr>
            <a:picLocks noGrp="1" noChangeAspect="1"/>
          </p:cNvPicPr>
          <p:nvPr>
            <p:ph sz="half" idx="2"/>
          </p:nvPr>
        </p:nvPicPr>
        <p:blipFill>
          <a:blip r:embed="rId3"/>
          <a:stretch>
            <a:fillRect/>
          </a:stretch>
        </p:blipFill>
        <p:spPr>
          <a:xfrm>
            <a:off x="8646931" y="1281429"/>
            <a:ext cx="2178612" cy="2340590"/>
          </a:xfrm>
        </p:spPr>
      </p:pic>
      <p:sp>
        <p:nvSpPr>
          <p:cNvPr id="6" name="Text Placeholder 5"/>
          <p:cNvSpPr>
            <a:spLocks noGrp="1"/>
          </p:cNvSpPr>
          <p:nvPr>
            <p:ph type="body" sz="quarter" idx="3"/>
          </p:nvPr>
        </p:nvSpPr>
        <p:spPr>
          <a:xfrm>
            <a:off x="6295209" y="3202788"/>
            <a:ext cx="1675101" cy="1158112"/>
          </a:xfrm>
        </p:spPr>
        <p:txBody>
          <a:bodyPr>
            <a:normAutofit/>
          </a:bodyPr>
          <a:lstStyle/>
          <a:p>
            <a:r>
              <a:rPr lang="en-US" dirty="0">
                <a:solidFill>
                  <a:srgbClr val="00B0F0"/>
                </a:solidFill>
              </a:rPr>
              <a:t>Adjacency Matrix approach</a:t>
            </a:r>
          </a:p>
        </p:txBody>
      </p:sp>
      <p:pic>
        <p:nvPicPr>
          <p:cNvPr id="10" name="Content Placeholder 9" descr="Screen Clipping"/>
          <p:cNvPicPr>
            <a:picLocks noGrp="1" noChangeAspect="1"/>
          </p:cNvPicPr>
          <p:nvPr>
            <p:ph sz="quarter" idx="4"/>
          </p:nvPr>
        </p:nvPicPr>
        <p:blipFill>
          <a:blip r:embed="rId4"/>
          <a:stretch>
            <a:fillRect/>
          </a:stretch>
        </p:blipFill>
        <p:spPr>
          <a:xfrm>
            <a:off x="6294438" y="3622019"/>
            <a:ext cx="4754562" cy="3055462"/>
          </a:xfrm>
        </p:spPr>
      </p:pic>
      <p:pic>
        <p:nvPicPr>
          <p:cNvPr id="11" name="Picture 10" descr="Screen Clipping"/>
          <p:cNvPicPr>
            <a:picLocks noChangeAspect="1"/>
          </p:cNvPicPr>
          <p:nvPr/>
        </p:nvPicPr>
        <p:blipFill rotWithShape="1">
          <a:blip r:embed="rId5"/>
          <a:srcRect t="448" b="1"/>
          <a:stretch/>
        </p:blipFill>
        <p:spPr>
          <a:xfrm>
            <a:off x="1143000" y="1935678"/>
            <a:ext cx="4706007" cy="4741803"/>
          </a:xfrm>
          <a:prstGeom prst="rect">
            <a:avLst/>
          </a:prstGeom>
        </p:spPr>
      </p:pic>
      <p:sp>
        <p:nvSpPr>
          <p:cNvPr id="12" name="Title 1"/>
          <p:cNvSpPr txBox="1">
            <a:spLocks/>
          </p:cNvSpPr>
          <p:nvPr/>
        </p:nvSpPr>
        <p:spPr>
          <a:xfrm>
            <a:off x="1368290" y="256254"/>
            <a:ext cx="9532917" cy="1356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5400">
                <a:solidFill>
                  <a:srgbClr val="92D050"/>
                </a:solidFill>
              </a:rPr>
              <a:t>Creating networks from scratch</a:t>
            </a:r>
            <a:endParaRPr lang="en-US" sz="5400" dirty="0">
              <a:solidFill>
                <a:srgbClr val="92D050"/>
              </a:solidFill>
            </a:endParaRPr>
          </a:p>
        </p:txBody>
      </p:sp>
      <p:sp>
        <p:nvSpPr>
          <p:cNvPr id="13" name="Rectangle 12"/>
          <p:cNvSpPr/>
          <p:nvPr/>
        </p:nvSpPr>
        <p:spPr>
          <a:xfrm>
            <a:off x="0" y="0"/>
            <a:ext cx="4658931" cy="369332"/>
          </a:xfrm>
          <a:prstGeom prst="rect">
            <a:avLst/>
          </a:prstGeom>
        </p:spPr>
        <p:txBody>
          <a:bodyPr wrap="square">
            <a:spAutoFit/>
          </a:bodyPr>
          <a:lstStyle/>
          <a:p>
            <a:r>
              <a:rPr lang="en-US" dirty="0">
                <a:solidFill>
                  <a:schemeClr val="bg1"/>
                </a:solidFill>
              </a:rPr>
              <a:t>Creating and importing networks into R</a:t>
            </a:r>
          </a:p>
        </p:txBody>
      </p:sp>
      <p:grpSp>
        <p:nvGrpSpPr>
          <p:cNvPr id="14" name="Group 13">
            <a:extLst>
              <a:ext uri="{FF2B5EF4-FFF2-40B4-BE49-F238E27FC236}">
                <a16:creationId xmlns:a16="http://schemas.microsoft.com/office/drawing/2014/main" id="{0A048BCB-A7B4-4093-8B98-8CB88735E446}"/>
              </a:ext>
            </a:extLst>
          </p:cNvPr>
          <p:cNvGrpSpPr/>
          <p:nvPr/>
        </p:nvGrpSpPr>
        <p:grpSpPr>
          <a:xfrm>
            <a:off x="11373385" y="6065032"/>
            <a:ext cx="698267" cy="671666"/>
            <a:chOff x="10939346" y="5553307"/>
            <a:chExt cx="1170878" cy="1126273"/>
          </a:xfrm>
        </p:grpSpPr>
        <p:sp>
          <p:nvSpPr>
            <p:cNvPr id="15" name="Rectangle 14">
              <a:extLst>
                <a:ext uri="{FF2B5EF4-FFF2-40B4-BE49-F238E27FC236}">
                  <a16:creationId xmlns:a16="http://schemas.microsoft.com/office/drawing/2014/main" id="{AA736EA4-1DB0-4034-A16F-8EEB8B868AB7}"/>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7D3187D-AD0F-4B98-B13C-EE4131F86D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3246395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14812" y="2144224"/>
            <a:ext cx="10756753" cy="1107996"/>
          </a:xfrm>
          <a:prstGeom prst="rect">
            <a:avLst/>
          </a:prstGeom>
          <a:noFill/>
        </p:spPr>
        <p:txBody>
          <a:bodyPr wrap="square" rtlCol="0">
            <a:spAutoFit/>
          </a:bodyPr>
          <a:lstStyle/>
          <a:p>
            <a:pPr algn="ctr"/>
            <a:r>
              <a:rPr lang="en-US" sz="6600" dirty="0">
                <a:solidFill>
                  <a:srgbClr val="92D050"/>
                </a:solidFill>
              </a:rPr>
              <a:t>Attributes of nodes and edges</a:t>
            </a:r>
            <a:endParaRPr lang="en-US" sz="6600" dirty="0">
              <a:solidFill>
                <a:srgbClr val="00B0F0"/>
              </a:solidFill>
            </a:endParaRPr>
          </a:p>
        </p:txBody>
      </p:sp>
      <p:grpSp>
        <p:nvGrpSpPr>
          <p:cNvPr id="3" name="Group 2">
            <a:extLst>
              <a:ext uri="{FF2B5EF4-FFF2-40B4-BE49-F238E27FC236}">
                <a16:creationId xmlns:a16="http://schemas.microsoft.com/office/drawing/2014/main" id="{86A0C0F3-4162-4DDB-ADD6-61D1726A8928}"/>
              </a:ext>
            </a:extLst>
          </p:cNvPr>
          <p:cNvGrpSpPr/>
          <p:nvPr/>
        </p:nvGrpSpPr>
        <p:grpSpPr>
          <a:xfrm>
            <a:off x="11373385" y="6065032"/>
            <a:ext cx="698267" cy="671666"/>
            <a:chOff x="10939346" y="5553307"/>
            <a:chExt cx="1170878" cy="1126273"/>
          </a:xfrm>
        </p:grpSpPr>
        <p:sp>
          <p:nvSpPr>
            <p:cNvPr id="4" name="Rectangle 3">
              <a:extLst>
                <a:ext uri="{FF2B5EF4-FFF2-40B4-BE49-F238E27FC236}">
                  <a16:creationId xmlns:a16="http://schemas.microsoft.com/office/drawing/2014/main" id="{612F35EE-B392-4BBB-8355-04A73755D269}"/>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2200A4D-E9B5-423A-BC79-5E2DCF7122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531370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68FE3-EE47-427C-A9E3-F893D12A395B}"/>
              </a:ext>
            </a:extLst>
          </p:cNvPr>
          <p:cNvSpPr>
            <a:spLocks noGrp="1"/>
          </p:cNvSpPr>
          <p:nvPr>
            <p:ph type="title"/>
          </p:nvPr>
        </p:nvSpPr>
        <p:spPr>
          <a:xfrm>
            <a:off x="1140143" y="400110"/>
            <a:ext cx="9875520" cy="1356360"/>
          </a:xfrm>
        </p:spPr>
        <p:txBody>
          <a:bodyPr/>
          <a:lstStyle/>
          <a:p>
            <a:pPr algn="ctr"/>
            <a:r>
              <a:rPr lang="en-US" dirty="0">
                <a:solidFill>
                  <a:srgbClr val="92D050"/>
                </a:solidFill>
              </a:rPr>
              <a:t>Structure of IGraph objects</a:t>
            </a:r>
            <a:endParaRPr lang="en-US" dirty="0"/>
          </a:p>
        </p:txBody>
      </p:sp>
      <p:graphicFrame>
        <p:nvGraphicFramePr>
          <p:cNvPr id="5" name="Content Placeholder 4">
            <a:extLst>
              <a:ext uri="{FF2B5EF4-FFF2-40B4-BE49-F238E27FC236}">
                <a16:creationId xmlns:a16="http://schemas.microsoft.com/office/drawing/2014/main" id="{35C4976A-5A06-4AF0-A039-05B7EF78E69D}"/>
              </a:ext>
            </a:extLst>
          </p:cNvPr>
          <p:cNvGraphicFramePr>
            <a:graphicFrameLocks noGrp="1"/>
          </p:cNvGraphicFramePr>
          <p:nvPr>
            <p:ph idx="1"/>
            <p:extLst>
              <p:ext uri="{D42A27DB-BD31-4B8C-83A1-F6EECF244321}">
                <p14:modId xmlns:p14="http://schemas.microsoft.com/office/powerpoint/2010/main" val="1422101145"/>
              </p:ext>
            </p:extLst>
          </p:nvPr>
        </p:nvGraphicFramePr>
        <p:xfrm>
          <a:off x="735300" y="1496962"/>
          <a:ext cx="10685206"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744A6DDF-815C-4E7A-AC54-B2519C527465}"/>
              </a:ext>
            </a:extLst>
          </p:cNvPr>
          <p:cNvSpPr txBox="1"/>
          <p:nvPr/>
        </p:nvSpPr>
        <p:spPr>
          <a:xfrm>
            <a:off x="5120951" y="1782146"/>
            <a:ext cx="1950098" cy="646331"/>
          </a:xfrm>
          <a:prstGeom prst="rect">
            <a:avLst/>
          </a:prstGeom>
          <a:noFill/>
        </p:spPr>
        <p:txBody>
          <a:bodyPr wrap="square" rtlCol="0">
            <a:spAutoFit/>
          </a:bodyPr>
          <a:lstStyle/>
          <a:p>
            <a:pPr algn="ctr"/>
            <a:r>
              <a:rPr lang="en-US" sz="3600" b="1" dirty="0">
                <a:solidFill>
                  <a:schemeClr val="bg1"/>
                </a:solidFill>
              </a:rPr>
              <a:t>V</a:t>
            </a:r>
            <a:r>
              <a:rPr lang="en-US" sz="3600" dirty="0">
                <a:solidFill>
                  <a:schemeClr val="bg1"/>
                </a:solidFill>
              </a:rPr>
              <a:t>ertex</a:t>
            </a:r>
            <a:endParaRPr lang="en-US" sz="3600" b="1" dirty="0">
              <a:solidFill>
                <a:schemeClr val="bg1"/>
              </a:solidFill>
            </a:endParaRPr>
          </a:p>
        </p:txBody>
      </p:sp>
      <p:sp>
        <p:nvSpPr>
          <p:cNvPr id="6" name="TextBox 5">
            <a:extLst>
              <a:ext uri="{FF2B5EF4-FFF2-40B4-BE49-F238E27FC236}">
                <a16:creationId xmlns:a16="http://schemas.microsoft.com/office/drawing/2014/main" id="{005618B9-D5BB-4FB9-9F5E-8C533C2D158E}"/>
              </a:ext>
            </a:extLst>
          </p:cNvPr>
          <p:cNvSpPr txBox="1"/>
          <p:nvPr/>
        </p:nvSpPr>
        <p:spPr>
          <a:xfrm>
            <a:off x="5102854" y="4229876"/>
            <a:ext cx="1950098" cy="646331"/>
          </a:xfrm>
          <a:prstGeom prst="rect">
            <a:avLst/>
          </a:prstGeom>
          <a:noFill/>
        </p:spPr>
        <p:txBody>
          <a:bodyPr wrap="square" rtlCol="0">
            <a:spAutoFit/>
          </a:bodyPr>
          <a:lstStyle/>
          <a:p>
            <a:pPr algn="ctr"/>
            <a:r>
              <a:rPr lang="en-US" sz="3600" b="1" dirty="0">
                <a:solidFill>
                  <a:schemeClr val="bg1"/>
                </a:solidFill>
              </a:rPr>
              <a:t>E</a:t>
            </a:r>
            <a:r>
              <a:rPr lang="en-US" sz="3600" dirty="0">
                <a:solidFill>
                  <a:schemeClr val="bg1"/>
                </a:solidFill>
              </a:rPr>
              <a:t>dge</a:t>
            </a:r>
            <a:endParaRPr lang="en-US" sz="3600" b="1" dirty="0">
              <a:solidFill>
                <a:schemeClr val="bg1"/>
              </a:solidFill>
            </a:endParaRPr>
          </a:p>
        </p:txBody>
      </p:sp>
      <p:sp>
        <p:nvSpPr>
          <p:cNvPr id="7" name="TextBox 6">
            <a:extLst>
              <a:ext uri="{FF2B5EF4-FFF2-40B4-BE49-F238E27FC236}">
                <a16:creationId xmlns:a16="http://schemas.microsoft.com/office/drawing/2014/main" id="{24D153C4-48C6-42C2-9F6E-F454DBC599DF}"/>
              </a:ext>
            </a:extLst>
          </p:cNvPr>
          <p:cNvSpPr txBox="1"/>
          <p:nvPr/>
        </p:nvSpPr>
        <p:spPr>
          <a:xfrm>
            <a:off x="2763416" y="2782669"/>
            <a:ext cx="1950098" cy="646331"/>
          </a:xfrm>
          <a:prstGeom prst="rect">
            <a:avLst/>
          </a:prstGeom>
          <a:noFill/>
        </p:spPr>
        <p:txBody>
          <a:bodyPr wrap="square" rtlCol="0">
            <a:spAutoFit/>
          </a:bodyPr>
          <a:lstStyle/>
          <a:p>
            <a:pPr algn="ctr"/>
            <a:r>
              <a:rPr lang="en-US" sz="3600" b="1" dirty="0">
                <a:solidFill>
                  <a:schemeClr val="bg1"/>
                </a:solidFill>
              </a:rPr>
              <a:t>g</a:t>
            </a:r>
            <a:r>
              <a:rPr lang="en-US" sz="3600" dirty="0">
                <a:solidFill>
                  <a:schemeClr val="bg1"/>
                </a:solidFill>
              </a:rPr>
              <a:t>raph</a:t>
            </a:r>
            <a:endParaRPr lang="en-US" sz="3600" b="1" dirty="0">
              <a:solidFill>
                <a:schemeClr val="bg1"/>
              </a:solidFill>
            </a:endParaRPr>
          </a:p>
        </p:txBody>
      </p:sp>
      <p:sp>
        <p:nvSpPr>
          <p:cNvPr id="8" name="TextBox 7">
            <a:extLst>
              <a:ext uri="{FF2B5EF4-FFF2-40B4-BE49-F238E27FC236}">
                <a16:creationId xmlns:a16="http://schemas.microsoft.com/office/drawing/2014/main" id="{A4CAC2E8-808F-4779-BD61-90553441FEB0}"/>
              </a:ext>
            </a:extLst>
          </p:cNvPr>
          <p:cNvSpPr txBox="1"/>
          <p:nvPr/>
        </p:nvSpPr>
        <p:spPr>
          <a:xfrm>
            <a:off x="0" y="0"/>
            <a:ext cx="3409317" cy="400110"/>
          </a:xfrm>
          <a:prstGeom prst="rect">
            <a:avLst/>
          </a:prstGeom>
          <a:noFill/>
        </p:spPr>
        <p:txBody>
          <a:bodyPr wrap="square" rtlCol="0">
            <a:spAutoFit/>
          </a:bodyPr>
          <a:lstStyle/>
          <a:p>
            <a:r>
              <a:rPr lang="en-US" sz="2000" dirty="0">
                <a:solidFill>
                  <a:schemeClr val="bg2">
                    <a:lumMod val="50000"/>
                  </a:schemeClr>
                </a:solidFill>
              </a:rPr>
              <a:t>Attributes of nodes and edges</a:t>
            </a:r>
          </a:p>
        </p:txBody>
      </p:sp>
      <p:grpSp>
        <p:nvGrpSpPr>
          <p:cNvPr id="9" name="Group 8">
            <a:extLst>
              <a:ext uri="{FF2B5EF4-FFF2-40B4-BE49-F238E27FC236}">
                <a16:creationId xmlns:a16="http://schemas.microsoft.com/office/drawing/2014/main" id="{419E269F-B917-483F-BEE1-7A03410BDCB6}"/>
              </a:ext>
            </a:extLst>
          </p:cNvPr>
          <p:cNvGrpSpPr/>
          <p:nvPr/>
        </p:nvGrpSpPr>
        <p:grpSpPr>
          <a:xfrm>
            <a:off x="11373385" y="6065032"/>
            <a:ext cx="698267" cy="671666"/>
            <a:chOff x="10939346" y="5553307"/>
            <a:chExt cx="1170878" cy="1126273"/>
          </a:xfrm>
        </p:grpSpPr>
        <p:sp>
          <p:nvSpPr>
            <p:cNvPr id="10" name="Rectangle 9">
              <a:extLst>
                <a:ext uri="{FF2B5EF4-FFF2-40B4-BE49-F238E27FC236}">
                  <a16:creationId xmlns:a16="http://schemas.microsoft.com/office/drawing/2014/main" id="{21886569-0E13-4C36-9CC6-C512AB521D26}"/>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3A1D8B6-6716-459A-BE23-4D29075803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27050753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996C9-5456-40FB-9777-B85623F61EAE}"/>
              </a:ext>
            </a:extLst>
          </p:cNvPr>
          <p:cNvSpPr>
            <a:spLocks noGrp="1"/>
          </p:cNvSpPr>
          <p:nvPr>
            <p:ph type="title"/>
          </p:nvPr>
        </p:nvSpPr>
        <p:spPr/>
        <p:txBody>
          <a:bodyPr/>
          <a:lstStyle/>
          <a:p>
            <a:pPr algn="ctr"/>
            <a:r>
              <a:rPr lang="en-US" dirty="0">
                <a:solidFill>
                  <a:srgbClr val="92D050"/>
                </a:solidFill>
              </a:rPr>
              <a:t>Some IGRAPH Object Attributes</a:t>
            </a:r>
          </a:p>
        </p:txBody>
      </p:sp>
      <p:sp>
        <p:nvSpPr>
          <p:cNvPr id="3" name="Text Placeholder 2">
            <a:extLst>
              <a:ext uri="{FF2B5EF4-FFF2-40B4-BE49-F238E27FC236}">
                <a16:creationId xmlns:a16="http://schemas.microsoft.com/office/drawing/2014/main" id="{C9327A66-DF63-42E2-85D5-98CF5BAAE44B}"/>
              </a:ext>
            </a:extLst>
          </p:cNvPr>
          <p:cNvSpPr>
            <a:spLocks noGrp="1"/>
          </p:cNvSpPr>
          <p:nvPr>
            <p:ph type="body" idx="1"/>
          </p:nvPr>
        </p:nvSpPr>
        <p:spPr/>
        <p:txBody>
          <a:bodyPr/>
          <a:lstStyle/>
          <a:p>
            <a:r>
              <a:rPr lang="en-US" dirty="0">
                <a:solidFill>
                  <a:srgbClr val="00B0F0"/>
                </a:solidFill>
              </a:rPr>
              <a:t>Vertex Attributes – V(g)$...</a:t>
            </a:r>
          </a:p>
        </p:txBody>
      </p:sp>
      <p:sp>
        <p:nvSpPr>
          <p:cNvPr id="4" name="Content Placeholder 3">
            <a:extLst>
              <a:ext uri="{FF2B5EF4-FFF2-40B4-BE49-F238E27FC236}">
                <a16:creationId xmlns:a16="http://schemas.microsoft.com/office/drawing/2014/main" id="{8C291D02-3576-446E-83CB-FBCF34CE83E5}"/>
              </a:ext>
            </a:extLst>
          </p:cNvPr>
          <p:cNvSpPr>
            <a:spLocks noGrp="1"/>
          </p:cNvSpPr>
          <p:nvPr>
            <p:ph sz="half" idx="2"/>
          </p:nvPr>
        </p:nvSpPr>
        <p:spPr/>
        <p:txBody>
          <a:bodyPr>
            <a:normAutofit lnSpcReduction="10000"/>
          </a:bodyPr>
          <a:lstStyle/>
          <a:p>
            <a:pPr marL="45720" indent="0">
              <a:buNone/>
            </a:pPr>
            <a:r>
              <a:rPr lang="en-US" dirty="0">
                <a:solidFill>
                  <a:schemeClr val="bg1"/>
                </a:solidFill>
              </a:rPr>
              <a:t>V(g)$name – List of vertex names</a:t>
            </a:r>
          </a:p>
          <a:p>
            <a:pPr marL="45720" indent="0">
              <a:buNone/>
            </a:pPr>
            <a:r>
              <a:rPr lang="en-US" dirty="0">
                <a:solidFill>
                  <a:schemeClr val="bg1"/>
                </a:solidFill>
              </a:rPr>
              <a:t>V(g)$size – Vertex size</a:t>
            </a:r>
          </a:p>
          <a:p>
            <a:pPr marL="45720" indent="0">
              <a:buNone/>
            </a:pPr>
            <a:r>
              <a:rPr lang="en-US" dirty="0">
                <a:solidFill>
                  <a:schemeClr val="bg1"/>
                </a:solidFill>
              </a:rPr>
              <a:t>V(g)$color – Vertex color</a:t>
            </a:r>
          </a:p>
          <a:p>
            <a:pPr marL="45720" indent="0">
              <a:buNone/>
            </a:pPr>
            <a:r>
              <a:rPr lang="en-US" dirty="0">
                <a:solidFill>
                  <a:schemeClr val="bg1"/>
                </a:solidFill>
              </a:rPr>
              <a:t>V(g)$label – Vertex label (for plotting)</a:t>
            </a:r>
          </a:p>
          <a:p>
            <a:pPr marL="45720" indent="0">
              <a:buNone/>
            </a:pPr>
            <a:endParaRPr lang="en-US" dirty="0">
              <a:solidFill>
                <a:schemeClr val="bg1"/>
              </a:solidFill>
            </a:endParaRPr>
          </a:p>
          <a:p>
            <a:pPr marL="45720" indent="0">
              <a:buNone/>
            </a:pPr>
            <a:r>
              <a:rPr lang="en-US" dirty="0">
                <a:solidFill>
                  <a:schemeClr val="bg1"/>
                </a:solidFill>
              </a:rPr>
              <a:t>V(g)$</a:t>
            </a:r>
            <a:r>
              <a:rPr lang="en-US" i="1" dirty="0">
                <a:solidFill>
                  <a:schemeClr val="bg1"/>
                </a:solidFill>
              </a:rPr>
              <a:t>value</a:t>
            </a:r>
            <a:r>
              <a:rPr lang="en-US" dirty="0">
                <a:solidFill>
                  <a:schemeClr val="bg1"/>
                </a:solidFill>
              </a:rPr>
              <a:t> – Any </a:t>
            </a:r>
            <a:r>
              <a:rPr lang="en-US" i="1" dirty="0">
                <a:solidFill>
                  <a:schemeClr val="bg1"/>
                </a:solidFill>
              </a:rPr>
              <a:t>value</a:t>
            </a:r>
            <a:r>
              <a:rPr lang="en-US" dirty="0">
                <a:solidFill>
                  <a:schemeClr val="bg1"/>
                </a:solidFill>
              </a:rPr>
              <a:t> you want to store for a given node! </a:t>
            </a:r>
            <a:br>
              <a:rPr lang="en-US" dirty="0">
                <a:solidFill>
                  <a:schemeClr val="bg1"/>
                </a:solidFill>
              </a:rPr>
            </a:br>
            <a:endParaRPr lang="en-US" dirty="0">
              <a:solidFill>
                <a:schemeClr val="bg1"/>
              </a:solidFill>
            </a:endParaRPr>
          </a:p>
        </p:txBody>
      </p:sp>
      <p:sp>
        <p:nvSpPr>
          <p:cNvPr id="5" name="Text Placeholder 4">
            <a:extLst>
              <a:ext uri="{FF2B5EF4-FFF2-40B4-BE49-F238E27FC236}">
                <a16:creationId xmlns:a16="http://schemas.microsoft.com/office/drawing/2014/main" id="{2A322954-1320-456F-8EA9-99134A6D833C}"/>
              </a:ext>
            </a:extLst>
          </p:cNvPr>
          <p:cNvSpPr>
            <a:spLocks noGrp="1"/>
          </p:cNvSpPr>
          <p:nvPr>
            <p:ph type="body" sz="quarter" idx="3"/>
          </p:nvPr>
        </p:nvSpPr>
        <p:spPr/>
        <p:txBody>
          <a:bodyPr/>
          <a:lstStyle/>
          <a:p>
            <a:r>
              <a:rPr lang="en-US" dirty="0">
                <a:solidFill>
                  <a:srgbClr val="00B0F0"/>
                </a:solidFill>
              </a:rPr>
              <a:t>Edge Attributes – E(g)$...</a:t>
            </a:r>
          </a:p>
        </p:txBody>
      </p:sp>
      <p:sp>
        <p:nvSpPr>
          <p:cNvPr id="6" name="Content Placeholder 5">
            <a:extLst>
              <a:ext uri="{FF2B5EF4-FFF2-40B4-BE49-F238E27FC236}">
                <a16:creationId xmlns:a16="http://schemas.microsoft.com/office/drawing/2014/main" id="{D783098D-A428-45D8-B10D-2E2E16935E61}"/>
              </a:ext>
            </a:extLst>
          </p:cNvPr>
          <p:cNvSpPr>
            <a:spLocks noGrp="1"/>
          </p:cNvSpPr>
          <p:nvPr>
            <p:ph sz="quarter" idx="4"/>
          </p:nvPr>
        </p:nvSpPr>
        <p:spPr/>
        <p:txBody>
          <a:bodyPr>
            <a:normAutofit lnSpcReduction="10000"/>
          </a:bodyPr>
          <a:lstStyle/>
          <a:p>
            <a:pPr marL="45720" indent="0">
              <a:buNone/>
            </a:pPr>
            <a:r>
              <a:rPr lang="en-US" dirty="0">
                <a:solidFill>
                  <a:schemeClr val="bg1"/>
                </a:solidFill>
              </a:rPr>
              <a:t>E(g)$name – List of edge names</a:t>
            </a:r>
          </a:p>
          <a:p>
            <a:pPr marL="45720" indent="0">
              <a:buNone/>
            </a:pPr>
            <a:r>
              <a:rPr lang="en-US" dirty="0">
                <a:solidFill>
                  <a:schemeClr val="bg1"/>
                </a:solidFill>
              </a:rPr>
              <a:t>E(g)$weight – Edge weight</a:t>
            </a:r>
          </a:p>
          <a:p>
            <a:pPr marL="45720" indent="0">
              <a:buNone/>
            </a:pPr>
            <a:r>
              <a:rPr lang="en-US" dirty="0">
                <a:solidFill>
                  <a:schemeClr val="bg1"/>
                </a:solidFill>
              </a:rPr>
              <a:t>E(g)$color – Edge color</a:t>
            </a:r>
          </a:p>
          <a:p>
            <a:pPr marL="45720" indent="0">
              <a:buNone/>
            </a:pPr>
            <a:r>
              <a:rPr lang="en-US" dirty="0">
                <a:solidFill>
                  <a:schemeClr val="bg1"/>
                </a:solidFill>
              </a:rPr>
              <a:t>E(g)$label – Edge label (for plotting)</a:t>
            </a:r>
          </a:p>
          <a:p>
            <a:pPr marL="45720" indent="0">
              <a:buNone/>
            </a:pPr>
            <a:endParaRPr lang="en-US" dirty="0">
              <a:solidFill>
                <a:schemeClr val="bg1"/>
              </a:solidFill>
            </a:endParaRPr>
          </a:p>
          <a:p>
            <a:pPr marL="45720" indent="0">
              <a:buNone/>
            </a:pPr>
            <a:r>
              <a:rPr lang="en-US" dirty="0">
                <a:solidFill>
                  <a:schemeClr val="bg1"/>
                </a:solidFill>
              </a:rPr>
              <a:t>E(g)$</a:t>
            </a:r>
            <a:r>
              <a:rPr lang="en-US" i="1" dirty="0">
                <a:solidFill>
                  <a:schemeClr val="bg1"/>
                </a:solidFill>
              </a:rPr>
              <a:t>value</a:t>
            </a:r>
            <a:r>
              <a:rPr lang="en-US" dirty="0">
                <a:solidFill>
                  <a:schemeClr val="bg1"/>
                </a:solidFill>
              </a:rPr>
              <a:t> – Any </a:t>
            </a:r>
            <a:r>
              <a:rPr lang="en-US" i="1" dirty="0">
                <a:solidFill>
                  <a:schemeClr val="bg1"/>
                </a:solidFill>
              </a:rPr>
              <a:t>value</a:t>
            </a:r>
            <a:r>
              <a:rPr lang="en-US" dirty="0">
                <a:solidFill>
                  <a:schemeClr val="bg1"/>
                </a:solidFill>
              </a:rPr>
              <a:t> you want to store for a given node! </a:t>
            </a:r>
            <a:br>
              <a:rPr lang="en-US" dirty="0">
                <a:solidFill>
                  <a:schemeClr val="bg1"/>
                </a:solidFill>
              </a:rPr>
            </a:br>
            <a:endParaRPr lang="en-US" dirty="0"/>
          </a:p>
        </p:txBody>
      </p:sp>
      <p:sp>
        <p:nvSpPr>
          <p:cNvPr id="8" name="TextBox 7">
            <a:extLst>
              <a:ext uri="{FF2B5EF4-FFF2-40B4-BE49-F238E27FC236}">
                <a16:creationId xmlns:a16="http://schemas.microsoft.com/office/drawing/2014/main" id="{6367C0AC-322E-440E-8BC7-7B3EB8ECD4CA}"/>
              </a:ext>
            </a:extLst>
          </p:cNvPr>
          <p:cNvSpPr txBox="1"/>
          <p:nvPr/>
        </p:nvSpPr>
        <p:spPr>
          <a:xfrm>
            <a:off x="0" y="0"/>
            <a:ext cx="3409317" cy="400110"/>
          </a:xfrm>
          <a:prstGeom prst="rect">
            <a:avLst/>
          </a:prstGeom>
          <a:noFill/>
        </p:spPr>
        <p:txBody>
          <a:bodyPr wrap="square" rtlCol="0">
            <a:spAutoFit/>
          </a:bodyPr>
          <a:lstStyle/>
          <a:p>
            <a:r>
              <a:rPr lang="en-US" sz="2000" dirty="0">
                <a:solidFill>
                  <a:schemeClr val="bg2">
                    <a:lumMod val="50000"/>
                  </a:schemeClr>
                </a:solidFill>
              </a:rPr>
              <a:t>Attributes of nodes and edges</a:t>
            </a:r>
          </a:p>
        </p:txBody>
      </p:sp>
      <p:grpSp>
        <p:nvGrpSpPr>
          <p:cNvPr id="9" name="Group 8">
            <a:extLst>
              <a:ext uri="{FF2B5EF4-FFF2-40B4-BE49-F238E27FC236}">
                <a16:creationId xmlns:a16="http://schemas.microsoft.com/office/drawing/2014/main" id="{EE6A0ED7-E2E2-45AB-9A76-51B0B7CC4F3F}"/>
              </a:ext>
            </a:extLst>
          </p:cNvPr>
          <p:cNvGrpSpPr/>
          <p:nvPr/>
        </p:nvGrpSpPr>
        <p:grpSpPr>
          <a:xfrm>
            <a:off x="11373385" y="6065032"/>
            <a:ext cx="698267" cy="671666"/>
            <a:chOff x="10939346" y="5553307"/>
            <a:chExt cx="1170878" cy="1126273"/>
          </a:xfrm>
        </p:grpSpPr>
        <p:sp>
          <p:nvSpPr>
            <p:cNvPr id="10" name="Rectangle 9">
              <a:extLst>
                <a:ext uri="{FF2B5EF4-FFF2-40B4-BE49-F238E27FC236}">
                  <a16:creationId xmlns:a16="http://schemas.microsoft.com/office/drawing/2014/main" id="{D515AEBA-9205-4314-9B66-7804EFC384AB}"/>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032A131-D134-4286-B0B8-96ACD113C0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3644676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459128D-B067-4FA5-8F8E-3C406A2F5460}"/>
                  </a:ext>
                </a:extLst>
              </p:cNvPr>
              <p:cNvSpPr>
                <a:spLocks noGrp="1"/>
              </p:cNvSpPr>
              <p:nvPr>
                <p:ph type="title"/>
              </p:nvPr>
            </p:nvSpPr>
            <p:spPr>
              <a:xfrm>
                <a:off x="1036124" y="1070335"/>
                <a:ext cx="5199926" cy="1443269"/>
              </a:xfrm>
            </p:spPr>
            <p:txBody>
              <a:bodyPr>
                <a:normAutofit/>
              </a:bodyPr>
              <a:lstStyle/>
              <a:p>
                <a:pPr algn="ctr"/>
                <a14:m>
                  <m:oMathPara xmlns:m="http://schemas.openxmlformats.org/officeDocument/2006/math">
                    <m:oMathParaPr>
                      <m:jc m:val="centerGroup"/>
                    </m:oMathParaPr>
                    <m:oMath xmlns:m="http://schemas.openxmlformats.org/officeDocument/2006/math">
                      <m:sSup>
                        <m:sSupPr>
                          <m:ctrlPr>
                            <a:rPr lang="en-US" sz="4000" b="0" i="1" smtClean="0">
                              <a:solidFill>
                                <a:schemeClr val="bg1"/>
                              </a:solidFill>
                              <a:latin typeface="Cambria Math" panose="02040503050406030204" pitchFamily="18" charset="0"/>
                            </a:rPr>
                          </m:ctrlPr>
                        </m:sSupPr>
                        <m:e>
                          <m:r>
                            <a:rPr lang="en-US" sz="4000" b="0" i="1" smtClean="0">
                              <a:solidFill>
                                <a:schemeClr val="bg1"/>
                              </a:solidFill>
                              <a:latin typeface="Cambria Math" panose="02040503050406030204" pitchFamily="18" charset="0"/>
                            </a:rPr>
                            <m:t>𝑒</m:t>
                          </m:r>
                        </m:e>
                        <m:sup>
                          <m:r>
                            <a:rPr lang="en-US" sz="4000" b="0" i="1" smtClean="0">
                              <a:solidFill>
                                <a:schemeClr val="bg1"/>
                              </a:solidFill>
                              <a:latin typeface="Cambria Math" panose="02040503050406030204" pitchFamily="18" charset="0"/>
                            </a:rPr>
                            <m:t>𝑖</m:t>
                          </m:r>
                          <m:r>
                            <a:rPr lang="en-US" sz="4000" b="0" i="1" smtClean="0">
                              <a:solidFill>
                                <a:schemeClr val="bg1"/>
                              </a:solidFill>
                              <a:latin typeface="Cambria Math" panose="02040503050406030204" pitchFamily="18" charset="0"/>
                            </a:rPr>
                            <m:t>𝜃</m:t>
                          </m:r>
                        </m:sup>
                      </m:sSup>
                      <m:r>
                        <a:rPr lang="en-US" sz="4000" b="0" i="1" smtClean="0">
                          <a:solidFill>
                            <a:schemeClr val="bg1"/>
                          </a:solidFill>
                          <a:latin typeface="Cambria Math" panose="02040503050406030204" pitchFamily="18" charset="0"/>
                        </a:rPr>
                        <m:t>=</m:t>
                      </m:r>
                      <m:func>
                        <m:funcPr>
                          <m:ctrlPr>
                            <a:rPr lang="en-US" sz="4000" b="0" i="1" smtClean="0">
                              <a:solidFill>
                                <a:schemeClr val="bg1"/>
                              </a:solidFill>
                              <a:latin typeface="Cambria Math" panose="02040503050406030204" pitchFamily="18" charset="0"/>
                            </a:rPr>
                          </m:ctrlPr>
                        </m:funcPr>
                        <m:fName>
                          <m:r>
                            <m:rPr>
                              <m:sty m:val="p"/>
                            </m:rPr>
                            <a:rPr lang="en-US" sz="4000" b="0" i="0" smtClean="0">
                              <a:solidFill>
                                <a:schemeClr val="bg1"/>
                              </a:solidFill>
                              <a:latin typeface="Cambria Math" panose="02040503050406030204" pitchFamily="18" charset="0"/>
                            </a:rPr>
                            <m:t>cos</m:t>
                          </m:r>
                        </m:fName>
                        <m:e>
                          <m:d>
                            <m:dPr>
                              <m:ctrlPr>
                                <a:rPr lang="en-US" sz="4000" b="0" i="1" smtClean="0">
                                  <a:solidFill>
                                    <a:schemeClr val="bg1"/>
                                  </a:solidFill>
                                  <a:latin typeface="Cambria Math" panose="02040503050406030204" pitchFamily="18" charset="0"/>
                                </a:rPr>
                              </m:ctrlPr>
                            </m:dPr>
                            <m:e>
                              <m:r>
                                <a:rPr lang="en-US" sz="4000" b="0" i="1" smtClean="0">
                                  <a:solidFill>
                                    <a:schemeClr val="bg1"/>
                                  </a:solidFill>
                                  <a:latin typeface="Cambria Math" panose="02040503050406030204" pitchFamily="18" charset="0"/>
                                </a:rPr>
                                <m:t>𝜃</m:t>
                              </m:r>
                            </m:e>
                          </m:d>
                        </m:e>
                      </m:func>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𝑖</m:t>
                      </m:r>
                      <m:func>
                        <m:funcPr>
                          <m:ctrlPr>
                            <a:rPr lang="en-US" sz="4000" b="0" i="1" smtClean="0">
                              <a:solidFill>
                                <a:schemeClr val="bg1"/>
                              </a:solidFill>
                              <a:latin typeface="Cambria Math" panose="02040503050406030204" pitchFamily="18" charset="0"/>
                            </a:rPr>
                          </m:ctrlPr>
                        </m:funcPr>
                        <m:fName>
                          <m:r>
                            <m:rPr>
                              <m:sty m:val="p"/>
                            </m:rPr>
                            <a:rPr lang="en-US" sz="4000" b="0" i="0" smtClean="0">
                              <a:solidFill>
                                <a:schemeClr val="bg1"/>
                              </a:solidFill>
                              <a:latin typeface="Cambria Math" panose="02040503050406030204" pitchFamily="18" charset="0"/>
                            </a:rPr>
                            <m:t>sin</m:t>
                          </m:r>
                        </m:fName>
                        <m:e>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𝜃</m:t>
                          </m:r>
                          <m:r>
                            <a:rPr lang="en-US" sz="4000" b="0" i="1" smtClean="0">
                              <a:solidFill>
                                <a:schemeClr val="bg1"/>
                              </a:solidFill>
                              <a:latin typeface="Cambria Math" panose="02040503050406030204" pitchFamily="18" charset="0"/>
                            </a:rPr>
                            <m:t>)</m:t>
                          </m:r>
                        </m:e>
                      </m:func>
                    </m:oMath>
                  </m:oMathPara>
                </a14:m>
                <a:br>
                  <a:rPr lang="en-US" sz="4000" b="0" i="1" dirty="0">
                    <a:solidFill>
                      <a:schemeClr val="bg1"/>
                    </a:solidFill>
                    <a:latin typeface="Cambria Math" panose="02040503050406030204" pitchFamily="18" charset="0"/>
                  </a:rPr>
                </a:br>
                <a:endParaRPr lang="en-US" sz="4000" dirty="0">
                  <a:solidFill>
                    <a:schemeClr val="bg1"/>
                  </a:solidFill>
                </a:endParaRPr>
              </a:p>
            </p:txBody>
          </p:sp>
        </mc:Choice>
        <mc:Fallback xmlns="">
          <p:sp>
            <p:nvSpPr>
              <p:cNvPr id="2" name="Title 1">
                <a:extLst>
                  <a:ext uri="{FF2B5EF4-FFF2-40B4-BE49-F238E27FC236}">
                    <a16:creationId xmlns:a16="http://schemas.microsoft.com/office/drawing/2014/main" id="{0459128D-B067-4FA5-8F8E-3C406A2F5460}"/>
                  </a:ext>
                </a:extLst>
              </p:cNvPr>
              <p:cNvSpPr>
                <a:spLocks noGrp="1" noRot="1" noChangeAspect="1" noMove="1" noResize="1" noEditPoints="1" noAdjustHandles="1" noChangeArrowheads="1" noChangeShapeType="1" noTextEdit="1"/>
              </p:cNvSpPr>
              <p:nvPr>
                <p:ph type="title"/>
              </p:nvPr>
            </p:nvSpPr>
            <p:spPr>
              <a:xfrm>
                <a:off x="1036124" y="1070335"/>
                <a:ext cx="5199926" cy="1443269"/>
              </a:xfrm>
              <a:blipFill>
                <a:blip r:embed="rId2"/>
                <a:stretch>
                  <a:fillRect/>
                </a:stretch>
              </a:blipFill>
            </p:spPr>
            <p:txBody>
              <a:bodyPr/>
              <a:lstStyle/>
              <a:p>
                <a:r>
                  <a:rPr lang="en-US">
                    <a:noFill/>
                  </a:rPr>
                  <a:t> </a:t>
                </a:r>
              </a:p>
            </p:txBody>
          </p:sp>
        </mc:Fallback>
      </mc:AlternateContent>
      <p:pic>
        <p:nvPicPr>
          <p:cNvPr id="1034" name="Picture 2" descr="Leonhard Euler.jpg">
            <a:extLst>
              <a:ext uri="{FF2B5EF4-FFF2-40B4-BE49-F238E27FC236}">
                <a16:creationId xmlns:a16="http://schemas.microsoft.com/office/drawing/2014/main" id="{8AA1C431-3F5C-454E-903A-36D1901D7A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577" r="-2" b="22450"/>
          <a:stretch/>
        </p:blipFill>
        <p:spPr bwMode="auto">
          <a:xfrm>
            <a:off x="6636743" y="1238487"/>
            <a:ext cx="4741120" cy="449306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3CB0566-C783-4AF0-B213-7B444F898882}"/>
                  </a:ext>
                </a:extLst>
              </p:cNvPr>
              <p:cNvSpPr txBox="1"/>
              <p:nvPr/>
            </p:nvSpPr>
            <p:spPr>
              <a:xfrm>
                <a:off x="1884475" y="2513604"/>
                <a:ext cx="3716976" cy="1107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6600" b="0" i="1" smtClean="0">
                          <a:solidFill>
                            <a:schemeClr val="bg1"/>
                          </a:solidFill>
                          <a:latin typeface="Cambria Math" panose="02040503050406030204" pitchFamily="18" charset="0"/>
                        </a:rPr>
                        <m:t>↓</m:t>
                      </m:r>
                    </m:oMath>
                  </m:oMathPara>
                </a14:m>
                <a:endParaRPr lang="en-US" sz="6600" dirty="0">
                  <a:solidFill>
                    <a:schemeClr val="bg1"/>
                  </a:solidFill>
                </a:endParaRPr>
              </a:p>
            </p:txBody>
          </p:sp>
        </mc:Choice>
        <mc:Fallback xmlns="">
          <p:sp>
            <p:nvSpPr>
              <p:cNvPr id="3" name="TextBox 2">
                <a:extLst>
                  <a:ext uri="{FF2B5EF4-FFF2-40B4-BE49-F238E27FC236}">
                    <a16:creationId xmlns:a16="http://schemas.microsoft.com/office/drawing/2014/main" id="{83CB0566-C783-4AF0-B213-7B444F898882}"/>
                  </a:ext>
                </a:extLst>
              </p:cNvPr>
              <p:cNvSpPr txBox="1">
                <a:spLocks noRot="1" noChangeAspect="1" noMove="1" noResize="1" noEditPoints="1" noAdjustHandles="1" noChangeArrowheads="1" noChangeShapeType="1" noTextEdit="1"/>
              </p:cNvSpPr>
              <p:nvPr/>
            </p:nvSpPr>
            <p:spPr>
              <a:xfrm>
                <a:off x="1884475" y="2513604"/>
                <a:ext cx="3716976" cy="11079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1069CAB-B2AE-4376-BA1A-92231262F54A}"/>
                  </a:ext>
                </a:extLst>
              </p:cNvPr>
              <p:cNvSpPr txBox="1"/>
              <p:nvPr/>
            </p:nvSpPr>
            <p:spPr>
              <a:xfrm>
                <a:off x="1410947" y="3823855"/>
                <a:ext cx="4664033" cy="9501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5400" i="1">
                              <a:solidFill>
                                <a:schemeClr val="bg1"/>
                              </a:solidFill>
                              <a:latin typeface="Cambria Math" panose="02040503050406030204" pitchFamily="18" charset="0"/>
                            </a:rPr>
                          </m:ctrlPr>
                        </m:sSupPr>
                        <m:e>
                          <m:r>
                            <a:rPr lang="en-US" sz="5400" i="1">
                              <a:solidFill>
                                <a:schemeClr val="bg1"/>
                              </a:solidFill>
                              <a:latin typeface="Cambria Math" panose="02040503050406030204" pitchFamily="18" charset="0"/>
                            </a:rPr>
                            <m:t>𝑒</m:t>
                          </m:r>
                        </m:e>
                        <m:sup>
                          <m:r>
                            <a:rPr lang="en-US" sz="5400" i="1">
                              <a:solidFill>
                                <a:schemeClr val="bg1"/>
                              </a:solidFill>
                              <a:latin typeface="Cambria Math" panose="02040503050406030204" pitchFamily="18" charset="0"/>
                            </a:rPr>
                            <m:t>𝑖</m:t>
                          </m:r>
                          <m:r>
                            <a:rPr lang="en-US" sz="5400" i="1">
                              <a:solidFill>
                                <a:schemeClr val="bg1"/>
                              </a:solidFill>
                              <a:latin typeface="Cambria Math" panose="02040503050406030204" pitchFamily="18" charset="0"/>
                            </a:rPr>
                            <m:t>𝜋</m:t>
                          </m:r>
                        </m:sup>
                      </m:sSup>
                      <m:r>
                        <a:rPr lang="en-US" sz="5400" i="1">
                          <a:solidFill>
                            <a:schemeClr val="bg1"/>
                          </a:solidFill>
                          <a:latin typeface="Cambria Math" panose="02040503050406030204" pitchFamily="18" charset="0"/>
                        </a:rPr>
                        <m:t>+1=0</m:t>
                      </m:r>
                    </m:oMath>
                  </m:oMathPara>
                </a14:m>
                <a:endParaRPr lang="en-US" sz="5400" dirty="0"/>
              </a:p>
            </p:txBody>
          </p:sp>
        </mc:Choice>
        <mc:Fallback xmlns="">
          <p:sp>
            <p:nvSpPr>
              <p:cNvPr id="4" name="TextBox 3">
                <a:extLst>
                  <a:ext uri="{FF2B5EF4-FFF2-40B4-BE49-F238E27FC236}">
                    <a16:creationId xmlns:a16="http://schemas.microsoft.com/office/drawing/2014/main" id="{21069CAB-B2AE-4376-BA1A-92231262F54A}"/>
                  </a:ext>
                </a:extLst>
              </p:cNvPr>
              <p:cNvSpPr txBox="1">
                <a:spLocks noRot="1" noChangeAspect="1" noMove="1" noResize="1" noEditPoints="1" noAdjustHandles="1" noChangeArrowheads="1" noChangeShapeType="1" noTextEdit="1"/>
              </p:cNvSpPr>
              <p:nvPr/>
            </p:nvSpPr>
            <p:spPr>
              <a:xfrm>
                <a:off x="1410947" y="3823855"/>
                <a:ext cx="4664033" cy="95019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09173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creen Clipping">
            <a:extLst>
              <a:ext uri="{FF2B5EF4-FFF2-40B4-BE49-F238E27FC236}">
                <a16:creationId xmlns:a16="http://schemas.microsoft.com/office/drawing/2014/main" id="{78DF4408-0863-4583-A9FD-20A665FD58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5130" y="1618791"/>
            <a:ext cx="4734954" cy="4775424"/>
          </a:xfrm>
          <a:prstGeom prst="rect">
            <a:avLst/>
          </a:prstGeom>
        </p:spPr>
      </p:pic>
      <p:sp>
        <p:nvSpPr>
          <p:cNvPr id="2" name="Title 1">
            <a:extLst>
              <a:ext uri="{FF2B5EF4-FFF2-40B4-BE49-F238E27FC236}">
                <a16:creationId xmlns:a16="http://schemas.microsoft.com/office/drawing/2014/main" id="{58E996C9-5456-40FB-9777-B85623F61EAE}"/>
              </a:ext>
            </a:extLst>
          </p:cNvPr>
          <p:cNvSpPr>
            <a:spLocks noGrp="1"/>
          </p:cNvSpPr>
          <p:nvPr>
            <p:ph type="title"/>
          </p:nvPr>
        </p:nvSpPr>
        <p:spPr/>
        <p:txBody>
          <a:bodyPr/>
          <a:lstStyle/>
          <a:p>
            <a:pPr algn="ctr"/>
            <a:r>
              <a:rPr lang="en-US" dirty="0">
                <a:solidFill>
                  <a:srgbClr val="92D050"/>
                </a:solidFill>
              </a:rPr>
              <a:t>IGRAPH Object Attributes</a:t>
            </a:r>
          </a:p>
        </p:txBody>
      </p:sp>
      <p:sp>
        <p:nvSpPr>
          <p:cNvPr id="3" name="Text Placeholder 2">
            <a:extLst>
              <a:ext uri="{FF2B5EF4-FFF2-40B4-BE49-F238E27FC236}">
                <a16:creationId xmlns:a16="http://schemas.microsoft.com/office/drawing/2014/main" id="{C9327A66-DF63-42E2-85D5-98CF5BAAE44B}"/>
              </a:ext>
            </a:extLst>
          </p:cNvPr>
          <p:cNvSpPr>
            <a:spLocks noGrp="1"/>
          </p:cNvSpPr>
          <p:nvPr>
            <p:ph type="body" idx="1"/>
          </p:nvPr>
        </p:nvSpPr>
        <p:spPr/>
        <p:txBody>
          <a:bodyPr/>
          <a:lstStyle/>
          <a:p>
            <a:r>
              <a:rPr lang="en-US" dirty="0">
                <a:solidFill>
                  <a:srgbClr val="00B0F0"/>
                </a:solidFill>
              </a:rPr>
              <a:t>Vertex Attributes – V(g)$...</a:t>
            </a:r>
          </a:p>
        </p:txBody>
      </p:sp>
      <p:sp>
        <p:nvSpPr>
          <p:cNvPr id="4" name="Content Placeholder 3">
            <a:extLst>
              <a:ext uri="{FF2B5EF4-FFF2-40B4-BE49-F238E27FC236}">
                <a16:creationId xmlns:a16="http://schemas.microsoft.com/office/drawing/2014/main" id="{8C291D02-3576-446E-83CB-FBCF34CE83E5}"/>
              </a:ext>
            </a:extLst>
          </p:cNvPr>
          <p:cNvSpPr>
            <a:spLocks noGrp="1"/>
          </p:cNvSpPr>
          <p:nvPr>
            <p:ph sz="half" idx="2"/>
          </p:nvPr>
        </p:nvSpPr>
        <p:spPr/>
        <p:txBody>
          <a:bodyPr>
            <a:normAutofit lnSpcReduction="10000"/>
          </a:bodyPr>
          <a:lstStyle/>
          <a:p>
            <a:pPr marL="45720" indent="0">
              <a:buNone/>
            </a:pPr>
            <a:r>
              <a:rPr lang="en-US" dirty="0">
                <a:solidFill>
                  <a:schemeClr val="bg1"/>
                </a:solidFill>
              </a:rPr>
              <a:t>V(g)$name – List of vertex names</a:t>
            </a:r>
          </a:p>
          <a:p>
            <a:pPr marL="45720" indent="0">
              <a:buNone/>
            </a:pPr>
            <a:r>
              <a:rPr lang="en-US" sz="2800" b="1" dirty="0">
                <a:solidFill>
                  <a:schemeClr val="bg1"/>
                </a:solidFill>
              </a:rPr>
              <a:t>V(g)$size – Vertex size</a:t>
            </a:r>
          </a:p>
          <a:p>
            <a:pPr marL="45720" indent="0">
              <a:buNone/>
            </a:pPr>
            <a:r>
              <a:rPr lang="en-US" sz="2800" b="1" dirty="0">
                <a:solidFill>
                  <a:schemeClr val="bg1"/>
                </a:solidFill>
              </a:rPr>
              <a:t>V(g)$color – Vertex color</a:t>
            </a:r>
          </a:p>
          <a:p>
            <a:pPr marL="45720" indent="0">
              <a:buNone/>
            </a:pPr>
            <a:r>
              <a:rPr lang="en-US" dirty="0">
                <a:solidFill>
                  <a:schemeClr val="bg1"/>
                </a:solidFill>
              </a:rPr>
              <a:t>V(g)$label – Vertex label (for plotting)</a:t>
            </a:r>
          </a:p>
          <a:p>
            <a:pPr marL="45720" indent="0">
              <a:buNone/>
            </a:pPr>
            <a:endParaRPr lang="en-US" dirty="0">
              <a:solidFill>
                <a:schemeClr val="bg1"/>
              </a:solidFill>
            </a:endParaRPr>
          </a:p>
          <a:p>
            <a:pPr marL="45720" indent="0">
              <a:buNone/>
            </a:pPr>
            <a:r>
              <a:rPr lang="en-US" dirty="0">
                <a:solidFill>
                  <a:schemeClr val="bg1"/>
                </a:solidFill>
              </a:rPr>
              <a:t>V(g)$</a:t>
            </a:r>
            <a:r>
              <a:rPr lang="en-US" i="1" dirty="0">
                <a:solidFill>
                  <a:schemeClr val="bg1"/>
                </a:solidFill>
              </a:rPr>
              <a:t>value</a:t>
            </a:r>
            <a:r>
              <a:rPr lang="en-US" dirty="0">
                <a:solidFill>
                  <a:schemeClr val="bg1"/>
                </a:solidFill>
              </a:rPr>
              <a:t> – Any </a:t>
            </a:r>
            <a:r>
              <a:rPr lang="en-US" i="1" dirty="0">
                <a:solidFill>
                  <a:schemeClr val="bg1"/>
                </a:solidFill>
              </a:rPr>
              <a:t>value</a:t>
            </a:r>
            <a:r>
              <a:rPr lang="en-US" dirty="0">
                <a:solidFill>
                  <a:schemeClr val="bg1"/>
                </a:solidFill>
              </a:rPr>
              <a:t> you want to store for a given node! </a:t>
            </a:r>
            <a:br>
              <a:rPr lang="en-US" dirty="0">
                <a:solidFill>
                  <a:schemeClr val="bg1"/>
                </a:solidFill>
              </a:rPr>
            </a:br>
            <a:endParaRPr lang="en-US" dirty="0">
              <a:solidFill>
                <a:schemeClr val="bg1"/>
              </a:solidFill>
            </a:endParaRPr>
          </a:p>
        </p:txBody>
      </p:sp>
      <p:sp>
        <p:nvSpPr>
          <p:cNvPr id="12" name="TextBox 11">
            <a:extLst>
              <a:ext uri="{FF2B5EF4-FFF2-40B4-BE49-F238E27FC236}">
                <a16:creationId xmlns:a16="http://schemas.microsoft.com/office/drawing/2014/main" id="{1BA34379-7388-4164-98CC-1F833D326B51}"/>
              </a:ext>
            </a:extLst>
          </p:cNvPr>
          <p:cNvSpPr txBox="1"/>
          <p:nvPr/>
        </p:nvSpPr>
        <p:spPr>
          <a:xfrm>
            <a:off x="6803188" y="5541812"/>
            <a:ext cx="4215332" cy="523220"/>
          </a:xfrm>
          <a:prstGeom prst="rect">
            <a:avLst/>
          </a:prstGeom>
          <a:solidFill>
            <a:schemeClr val="accent1"/>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orbel" panose="020B0503020204020204"/>
                <a:ea typeface="+mn-ea"/>
                <a:cs typeface="+mn-cs"/>
              </a:rPr>
              <a:t>AOPWiki network with vertices colored and sized based on </a:t>
            </a:r>
            <a:r>
              <a:rPr lang="en-US" sz="1400" dirty="0">
                <a:solidFill>
                  <a:srgbClr val="FFFFFF"/>
                </a:solidFill>
                <a:latin typeface="Corbel" panose="020B0503020204020204"/>
              </a:rPr>
              <a:t>total degree for each node.</a:t>
            </a:r>
            <a:endParaRPr kumimoji="0" lang="en-US" sz="16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7" name="TextBox 6">
            <a:extLst>
              <a:ext uri="{FF2B5EF4-FFF2-40B4-BE49-F238E27FC236}">
                <a16:creationId xmlns:a16="http://schemas.microsoft.com/office/drawing/2014/main" id="{276A1248-E1F4-472E-93AE-19899CB5E4CB}"/>
              </a:ext>
            </a:extLst>
          </p:cNvPr>
          <p:cNvSpPr txBox="1"/>
          <p:nvPr/>
        </p:nvSpPr>
        <p:spPr>
          <a:xfrm>
            <a:off x="0" y="0"/>
            <a:ext cx="3409317" cy="400110"/>
          </a:xfrm>
          <a:prstGeom prst="rect">
            <a:avLst/>
          </a:prstGeom>
          <a:noFill/>
        </p:spPr>
        <p:txBody>
          <a:bodyPr wrap="square" rtlCol="0">
            <a:spAutoFit/>
          </a:bodyPr>
          <a:lstStyle/>
          <a:p>
            <a:r>
              <a:rPr lang="en-US" sz="2000" dirty="0">
                <a:solidFill>
                  <a:schemeClr val="bg1"/>
                </a:solidFill>
              </a:rPr>
              <a:t>Attributes of nodes and edges</a:t>
            </a:r>
          </a:p>
        </p:txBody>
      </p:sp>
      <p:grpSp>
        <p:nvGrpSpPr>
          <p:cNvPr id="8" name="Group 7">
            <a:extLst>
              <a:ext uri="{FF2B5EF4-FFF2-40B4-BE49-F238E27FC236}">
                <a16:creationId xmlns:a16="http://schemas.microsoft.com/office/drawing/2014/main" id="{7C5D36E0-2B17-4D37-B1E0-90494CC5697F}"/>
              </a:ext>
            </a:extLst>
          </p:cNvPr>
          <p:cNvGrpSpPr/>
          <p:nvPr/>
        </p:nvGrpSpPr>
        <p:grpSpPr>
          <a:xfrm>
            <a:off x="11373385" y="6065032"/>
            <a:ext cx="698267" cy="671666"/>
            <a:chOff x="10939346" y="5553307"/>
            <a:chExt cx="1170878" cy="1126273"/>
          </a:xfrm>
        </p:grpSpPr>
        <p:sp>
          <p:nvSpPr>
            <p:cNvPr id="9" name="Rectangle 8">
              <a:extLst>
                <a:ext uri="{FF2B5EF4-FFF2-40B4-BE49-F238E27FC236}">
                  <a16:creationId xmlns:a16="http://schemas.microsoft.com/office/drawing/2014/main" id="{BB984862-4357-4DC0-9C8B-0FB93144767A}"/>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52370C2-0640-4D10-AC5F-0B75F22D6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4165639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996C9-5456-40FB-9777-B85623F61EAE}"/>
              </a:ext>
            </a:extLst>
          </p:cNvPr>
          <p:cNvSpPr>
            <a:spLocks noGrp="1"/>
          </p:cNvSpPr>
          <p:nvPr>
            <p:ph type="title"/>
          </p:nvPr>
        </p:nvSpPr>
        <p:spPr/>
        <p:txBody>
          <a:bodyPr/>
          <a:lstStyle/>
          <a:p>
            <a:pPr algn="ctr"/>
            <a:r>
              <a:rPr lang="en-US" dirty="0">
                <a:solidFill>
                  <a:srgbClr val="92D050"/>
                </a:solidFill>
              </a:rPr>
              <a:t>IGRAPH Object Attributes</a:t>
            </a:r>
          </a:p>
        </p:txBody>
      </p:sp>
      <p:sp>
        <p:nvSpPr>
          <p:cNvPr id="3" name="Text Placeholder 2">
            <a:extLst>
              <a:ext uri="{FF2B5EF4-FFF2-40B4-BE49-F238E27FC236}">
                <a16:creationId xmlns:a16="http://schemas.microsoft.com/office/drawing/2014/main" id="{C9327A66-DF63-42E2-85D5-98CF5BAAE44B}"/>
              </a:ext>
            </a:extLst>
          </p:cNvPr>
          <p:cNvSpPr>
            <a:spLocks noGrp="1"/>
          </p:cNvSpPr>
          <p:nvPr>
            <p:ph type="body" idx="1"/>
          </p:nvPr>
        </p:nvSpPr>
        <p:spPr/>
        <p:txBody>
          <a:bodyPr/>
          <a:lstStyle/>
          <a:p>
            <a:r>
              <a:rPr lang="en-US" dirty="0">
                <a:solidFill>
                  <a:srgbClr val="00B0F0"/>
                </a:solidFill>
              </a:rPr>
              <a:t>Vertex Attributes – V(g)$...</a:t>
            </a:r>
          </a:p>
        </p:txBody>
      </p:sp>
      <p:sp>
        <p:nvSpPr>
          <p:cNvPr id="4" name="Content Placeholder 3">
            <a:extLst>
              <a:ext uri="{FF2B5EF4-FFF2-40B4-BE49-F238E27FC236}">
                <a16:creationId xmlns:a16="http://schemas.microsoft.com/office/drawing/2014/main" id="{8C291D02-3576-446E-83CB-FBCF34CE83E5}"/>
              </a:ext>
            </a:extLst>
          </p:cNvPr>
          <p:cNvSpPr>
            <a:spLocks noGrp="1"/>
          </p:cNvSpPr>
          <p:nvPr>
            <p:ph sz="half" idx="2"/>
          </p:nvPr>
        </p:nvSpPr>
        <p:spPr/>
        <p:txBody>
          <a:bodyPr>
            <a:normAutofit lnSpcReduction="10000"/>
          </a:bodyPr>
          <a:lstStyle/>
          <a:p>
            <a:pPr marL="45720" indent="0">
              <a:buNone/>
            </a:pPr>
            <a:r>
              <a:rPr lang="en-US" dirty="0">
                <a:solidFill>
                  <a:schemeClr val="bg1"/>
                </a:solidFill>
              </a:rPr>
              <a:t>V(g)$name – List of vertex names</a:t>
            </a:r>
          </a:p>
          <a:p>
            <a:pPr marL="45720" indent="0">
              <a:buNone/>
            </a:pPr>
            <a:r>
              <a:rPr lang="en-US" dirty="0">
                <a:solidFill>
                  <a:schemeClr val="bg1"/>
                </a:solidFill>
              </a:rPr>
              <a:t>V(g)$size – Vertex size</a:t>
            </a:r>
          </a:p>
          <a:p>
            <a:pPr marL="45720" indent="0">
              <a:buNone/>
            </a:pPr>
            <a:r>
              <a:rPr lang="en-US" dirty="0">
                <a:solidFill>
                  <a:schemeClr val="bg1"/>
                </a:solidFill>
              </a:rPr>
              <a:t>V(g)$color – Vertex color</a:t>
            </a:r>
          </a:p>
          <a:p>
            <a:pPr marL="45720" indent="0">
              <a:buNone/>
            </a:pPr>
            <a:r>
              <a:rPr lang="en-US" dirty="0">
                <a:solidFill>
                  <a:schemeClr val="bg1"/>
                </a:solidFill>
              </a:rPr>
              <a:t>V(g)$label – Vertex label (for plotting)</a:t>
            </a:r>
          </a:p>
          <a:p>
            <a:pPr marL="45720" indent="0">
              <a:buNone/>
            </a:pPr>
            <a:endParaRPr lang="en-US" dirty="0">
              <a:solidFill>
                <a:schemeClr val="bg1"/>
              </a:solidFill>
            </a:endParaRPr>
          </a:p>
          <a:p>
            <a:pPr marL="45720" indent="0">
              <a:buNone/>
            </a:pPr>
            <a:r>
              <a:rPr lang="en-US" dirty="0">
                <a:solidFill>
                  <a:schemeClr val="bg1"/>
                </a:solidFill>
              </a:rPr>
              <a:t>V(g)$</a:t>
            </a:r>
            <a:r>
              <a:rPr lang="en-US" i="1" dirty="0">
                <a:solidFill>
                  <a:schemeClr val="bg1"/>
                </a:solidFill>
              </a:rPr>
              <a:t>value</a:t>
            </a:r>
            <a:r>
              <a:rPr lang="en-US" dirty="0">
                <a:solidFill>
                  <a:schemeClr val="bg1"/>
                </a:solidFill>
              </a:rPr>
              <a:t> – Any </a:t>
            </a:r>
            <a:r>
              <a:rPr lang="en-US" i="1" dirty="0">
                <a:solidFill>
                  <a:schemeClr val="bg1"/>
                </a:solidFill>
              </a:rPr>
              <a:t>value</a:t>
            </a:r>
            <a:r>
              <a:rPr lang="en-US" dirty="0">
                <a:solidFill>
                  <a:schemeClr val="bg1"/>
                </a:solidFill>
              </a:rPr>
              <a:t> you want to store for a given node! </a:t>
            </a:r>
            <a:br>
              <a:rPr lang="en-US" dirty="0">
                <a:solidFill>
                  <a:schemeClr val="bg1"/>
                </a:solidFill>
              </a:rPr>
            </a:br>
            <a:endParaRPr lang="en-US" dirty="0">
              <a:solidFill>
                <a:schemeClr val="bg1"/>
              </a:solidFill>
            </a:endParaRPr>
          </a:p>
        </p:txBody>
      </p:sp>
      <p:sp>
        <p:nvSpPr>
          <p:cNvPr id="5" name="Text Placeholder 4">
            <a:extLst>
              <a:ext uri="{FF2B5EF4-FFF2-40B4-BE49-F238E27FC236}">
                <a16:creationId xmlns:a16="http://schemas.microsoft.com/office/drawing/2014/main" id="{2A322954-1320-456F-8EA9-99134A6D833C}"/>
              </a:ext>
            </a:extLst>
          </p:cNvPr>
          <p:cNvSpPr>
            <a:spLocks noGrp="1"/>
          </p:cNvSpPr>
          <p:nvPr>
            <p:ph type="body" sz="quarter" idx="3"/>
          </p:nvPr>
        </p:nvSpPr>
        <p:spPr/>
        <p:txBody>
          <a:bodyPr/>
          <a:lstStyle/>
          <a:p>
            <a:r>
              <a:rPr lang="en-US" dirty="0">
                <a:solidFill>
                  <a:srgbClr val="00B0F0"/>
                </a:solidFill>
              </a:rPr>
              <a:t>Edge Attributes – E(g)$...</a:t>
            </a:r>
          </a:p>
        </p:txBody>
      </p:sp>
      <p:sp>
        <p:nvSpPr>
          <p:cNvPr id="6" name="Content Placeholder 5">
            <a:extLst>
              <a:ext uri="{FF2B5EF4-FFF2-40B4-BE49-F238E27FC236}">
                <a16:creationId xmlns:a16="http://schemas.microsoft.com/office/drawing/2014/main" id="{D783098D-A428-45D8-B10D-2E2E16935E61}"/>
              </a:ext>
            </a:extLst>
          </p:cNvPr>
          <p:cNvSpPr>
            <a:spLocks noGrp="1"/>
          </p:cNvSpPr>
          <p:nvPr>
            <p:ph sz="quarter" idx="4"/>
          </p:nvPr>
        </p:nvSpPr>
        <p:spPr/>
        <p:txBody>
          <a:bodyPr>
            <a:normAutofit lnSpcReduction="10000"/>
          </a:bodyPr>
          <a:lstStyle/>
          <a:p>
            <a:pPr marL="45720" indent="0">
              <a:buNone/>
            </a:pPr>
            <a:r>
              <a:rPr lang="en-US" dirty="0">
                <a:solidFill>
                  <a:schemeClr val="bg1"/>
                </a:solidFill>
              </a:rPr>
              <a:t>E(g)$name – List of edge names</a:t>
            </a:r>
          </a:p>
          <a:p>
            <a:pPr marL="45720" indent="0">
              <a:buNone/>
            </a:pPr>
            <a:r>
              <a:rPr lang="en-US" sz="2800" b="1" dirty="0">
                <a:solidFill>
                  <a:schemeClr val="bg1"/>
                </a:solidFill>
              </a:rPr>
              <a:t>E(g)$weight – Edge weight</a:t>
            </a:r>
          </a:p>
          <a:p>
            <a:pPr marL="45720" indent="0">
              <a:buNone/>
            </a:pPr>
            <a:r>
              <a:rPr lang="en-US" dirty="0">
                <a:solidFill>
                  <a:schemeClr val="bg1"/>
                </a:solidFill>
              </a:rPr>
              <a:t>E(g)$color – Edge color</a:t>
            </a:r>
          </a:p>
          <a:p>
            <a:pPr marL="45720" indent="0">
              <a:buNone/>
            </a:pPr>
            <a:r>
              <a:rPr lang="en-US" dirty="0">
                <a:solidFill>
                  <a:schemeClr val="bg1"/>
                </a:solidFill>
              </a:rPr>
              <a:t>E(g)$label – Edge label (for plotting)</a:t>
            </a:r>
          </a:p>
          <a:p>
            <a:pPr marL="45720" indent="0">
              <a:buNone/>
            </a:pPr>
            <a:endParaRPr lang="en-US" dirty="0">
              <a:solidFill>
                <a:schemeClr val="bg1"/>
              </a:solidFill>
            </a:endParaRPr>
          </a:p>
          <a:p>
            <a:pPr marL="45720" indent="0">
              <a:buNone/>
            </a:pPr>
            <a:r>
              <a:rPr lang="en-US" dirty="0">
                <a:solidFill>
                  <a:schemeClr val="bg1"/>
                </a:solidFill>
              </a:rPr>
              <a:t>E(g)$</a:t>
            </a:r>
            <a:r>
              <a:rPr lang="en-US" i="1" dirty="0">
                <a:solidFill>
                  <a:schemeClr val="bg1"/>
                </a:solidFill>
              </a:rPr>
              <a:t>value</a:t>
            </a:r>
            <a:r>
              <a:rPr lang="en-US" dirty="0">
                <a:solidFill>
                  <a:schemeClr val="bg1"/>
                </a:solidFill>
              </a:rPr>
              <a:t> – Any </a:t>
            </a:r>
            <a:r>
              <a:rPr lang="en-US" i="1" dirty="0">
                <a:solidFill>
                  <a:schemeClr val="bg1"/>
                </a:solidFill>
              </a:rPr>
              <a:t>value</a:t>
            </a:r>
            <a:r>
              <a:rPr lang="en-US" dirty="0">
                <a:solidFill>
                  <a:schemeClr val="bg1"/>
                </a:solidFill>
              </a:rPr>
              <a:t> you want to store for a given node! </a:t>
            </a:r>
            <a:br>
              <a:rPr lang="en-US" dirty="0">
                <a:solidFill>
                  <a:schemeClr val="bg1"/>
                </a:solidFill>
              </a:rPr>
            </a:br>
            <a:endParaRPr lang="en-US" dirty="0"/>
          </a:p>
        </p:txBody>
      </p:sp>
      <p:sp>
        <p:nvSpPr>
          <p:cNvPr id="8" name="TextBox 7">
            <a:extLst>
              <a:ext uri="{FF2B5EF4-FFF2-40B4-BE49-F238E27FC236}">
                <a16:creationId xmlns:a16="http://schemas.microsoft.com/office/drawing/2014/main" id="{F1CD375F-E060-4DD7-B790-A7543B1DBE61}"/>
              </a:ext>
            </a:extLst>
          </p:cNvPr>
          <p:cNvSpPr txBox="1"/>
          <p:nvPr/>
        </p:nvSpPr>
        <p:spPr>
          <a:xfrm>
            <a:off x="0" y="0"/>
            <a:ext cx="3409317" cy="400110"/>
          </a:xfrm>
          <a:prstGeom prst="rect">
            <a:avLst/>
          </a:prstGeom>
          <a:noFill/>
        </p:spPr>
        <p:txBody>
          <a:bodyPr wrap="square" rtlCol="0">
            <a:spAutoFit/>
          </a:bodyPr>
          <a:lstStyle/>
          <a:p>
            <a:r>
              <a:rPr lang="en-US" sz="2000" dirty="0">
                <a:solidFill>
                  <a:schemeClr val="bg2">
                    <a:lumMod val="50000"/>
                  </a:schemeClr>
                </a:solidFill>
              </a:rPr>
              <a:t>Attributes of nodes and edges</a:t>
            </a:r>
          </a:p>
        </p:txBody>
      </p:sp>
      <p:grpSp>
        <p:nvGrpSpPr>
          <p:cNvPr id="9" name="Group 8">
            <a:extLst>
              <a:ext uri="{FF2B5EF4-FFF2-40B4-BE49-F238E27FC236}">
                <a16:creationId xmlns:a16="http://schemas.microsoft.com/office/drawing/2014/main" id="{F5C8CB03-CE72-4126-9145-BA9EBC834E8A}"/>
              </a:ext>
            </a:extLst>
          </p:cNvPr>
          <p:cNvGrpSpPr/>
          <p:nvPr/>
        </p:nvGrpSpPr>
        <p:grpSpPr>
          <a:xfrm>
            <a:off x="11373385" y="6065032"/>
            <a:ext cx="698267" cy="671666"/>
            <a:chOff x="10939346" y="5553307"/>
            <a:chExt cx="1170878" cy="1126273"/>
          </a:xfrm>
        </p:grpSpPr>
        <p:sp>
          <p:nvSpPr>
            <p:cNvPr id="10" name="Rectangle 9">
              <a:extLst>
                <a:ext uri="{FF2B5EF4-FFF2-40B4-BE49-F238E27FC236}">
                  <a16:creationId xmlns:a16="http://schemas.microsoft.com/office/drawing/2014/main" id="{035009FE-BDC1-4687-B21A-93D2305102CF}"/>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8D3D0F1-9028-4A32-B875-C406FEB0F9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375801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B263BC-B27B-425B-B2C1-B3C0EA423BD9}"/>
              </a:ext>
            </a:extLst>
          </p:cNvPr>
          <p:cNvPicPr>
            <a:picLocks noChangeAspect="1"/>
          </p:cNvPicPr>
          <p:nvPr/>
        </p:nvPicPr>
        <p:blipFill rotWithShape="1">
          <a:blip r:embed="rId3"/>
          <a:srcRect l="26457" b="54766"/>
          <a:stretch/>
        </p:blipFill>
        <p:spPr>
          <a:xfrm>
            <a:off x="245770" y="855406"/>
            <a:ext cx="11637837" cy="4866968"/>
          </a:xfrm>
          <a:prstGeom prst="rect">
            <a:avLst/>
          </a:prstGeom>
        </p:spPr>
      </p:pic>
      <p:sp>
        <p:nvSpPr>
          <p:cNvPr id="8" name="TextBox 7">
            <a:extLst>
              <a:ext uri="{FF2B5EF4-FFF2-40B4-BE49-F238E27FC236}">
                <a16:creationId xmlns:a16="http://schemas.microsoft.com/office/drawing/2014/main" id="{72BA1E20-6E21-4BCA-8BAE-E75EDB407201}"/>
              </a:ext>
            </a:extLst>
          </p:cNvPr>
          <p:cNvSpPr txBox="1"/>
          <p:nvPr/>
        </p:nvSpPr>
        <p:spPr>
          <a:xfrm>
            <a:off x="245770" y="5722374"/>
            <a:ext cx="10609046" cy="6155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orbel" panose="020B0503020204020204"/>
                <a:ea typeface="+mn-ea"/>
                <a:cs typeface="+mn-cs"/>
              </a:rPr>
              <a:t>The Hidden Geometry of Complex, Network-Driven Contagion Phenomena; </a:t>
            </a:r>
            <a:r>
              <a:rPr kumimoji="0" lang="en-US" sz="1600" b="1" i="0" u="none" strike="noStrike" kern="1200" cap="none" spc="0" normalizeH="0" baseline="0" noProof="0" dirty="0" err="1">
                <a:ln>
                  <a:noFill/>
                </a:ln>
                <a:solidFill>
                  <a:srgbClr val="FFFFFF"/>
                </a:solidFill>
                <a:effectLst/>
                <a:uLnTx/>
                <a:uFillTx/>
                <a:latin typeface="Corbel" panose="020B0503020204020204"/>
                <a:ea typeface="+mn-ea"/>
                <a:cs typeface="+mn-cs"/>
              </a:rPr>
              <a:t>Brockmann</a:t>
            </a:r>
            <a:r>
              <a:rPr kumimoji="0" lang="en-US" sz="1600" b="1" i="0" u="none" strike="noStrike" kern="1200" cap="none" spc="0" normalizeH="0" baseline="0" noProof="0" dirty="0">
                <a:ln>
                  <a:noFill/>
                </a:ln>
                <a:solidFill>
                  <a:srgbClr val="FFFFFF"/>
                </a:solidFill>
                <a:effectLst/>
                <a:uLnTx/>
                <a:uFillTx/>
                <a:latin typeface="Corbel" panose="020B0503020204020204"/>
                <a:ea typeface="+mn-ea"/>
                <a:cs typeface="+mn-cs"/>
              </a:rPr>
              <a:t> &amp; Helbing, </a:t>
            </a:r>
            <a:r>
              <a:rPr kumimoji="0" lang="en-US" sz="1600" b="0" i="1" u="none" strike="noStrike" kern="1200" cap="none" spc="0" normalizeH="0" baseline="0" noProof="0" dirty="0">
                <a:ln>
                  <a:noFill/>
                </a:ln>
                <a:solidFill>
                  <a:srgbClr val="FFFFFF"/>
                </a:solidFill>
                <a:effectLst/>
                <a:uLnTx/>
                <a:uFillTx/>
                <a:latin typeface="Corbel" panose="020B0503020204020204"/>
                <a:ea typeface="+mn-ea"/>
                <a:cs typeface="+mn-cs"/>
              </a:rPr>
              <a:t>Science </a:t>
            </a:r>
            <a:r>
              <a:rPr kumimoji="0" lang="en-US" sz="1600" b="0" i="0" u="none" strike="noStrike" kern="1200" cap="none" spc="0" normalizeH="0" baseline="0" noProof="0" dirty="0">
                <a:ln>
                  <a:noFill/>
                </a:ln>
                <a:solidFill>
                  <a:srgbClr val="FFFFFF"/>
                </a:solidFill>
                <a:effectLst/>
                <a:uLnTx/>
                <a:uFillTx/>
                <a:latin typeface="Corbel" panose="020B0503020204020204"/>
                <a:ea typeface="+mn-ea"/>
                <a:cs typeface="+mn-cs"/>
              </a:rPr>
              <a:t> 13 Dec 2013</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sp>
        <p:nvSpPr>
          <p:cNvPr id="6" name="TextBox 5">
            <a:extLst>
              <a:ext uri="{FF2B5EF4-FFF2-40B4-BE49-F238E27FC236}">
                <a16:creationId xmlns:a16="http://schemas.microsoft.com/office/drawing/2014/main" id="{CAEADB42-1E91-40CF-AC8D-9E727110E428}"/>
              </a:ext>
            </a:extLst>
          </p:cNvPr>
          <p:cNvSpPr txBox="1"/>
          <p:nvPr/>
        </p:nvSpPr>
        <p:spPr>
          <a:xfrm>
            <a:off x="0" y="0"/>
            <a:ext cx="3409317" cy="400110"/>
          </a:xfrm>
          <a:prstGeom prst="rect">
            <a:avLst/>
          </a:prstGeom>
          <a:noFill/>
        </p:spPr>
        <p:txBody>
          <a:bodyPr wrap="square" rtlCol="0">
            <a:spAutoFit/>
          </a:bodyPr>
          <a:lstStyle/>
          <a:p>
            <a:r>
              <a:rPr lang="en-US" sz="2000" dirty="0">
                <a:solidFill>
                  <a:schemeClr val="bg2">
                    <a:lumMod val="50000"/>
                  </a:schemeClr>
                </a:solidFill>
              </a:rPr>
              <a:t>Attributes of nodes and edges</a:t>
            </a:r>
          </a:p>
        </p:txBody>
      </p:sp>
      <p:grpSp>
        <p:nvGrpSpPr>
          <p:cNvPr id="5" name="Group 4">
            <a:extLst>
              <a:ext uri="{FF2B5EF4-FFF2-40B4-BE49-F238E27FC236}">
                <a16:creationId xmlns:a16="http://schemas.microsoft.com/office/drawing/2014/main" id="{C4306B86-A78B-4EC6-BB2D-3A588DB8C449}"/>
              </a:ext>
            </a:extLst>
          </p:cNvPr>
          <p:cNvGrpSpPr/>
          <p:nvPr/>
        </p:nvGrpSpPr>
        <p:grpSpPr>
          <a:xfrm>
            <a:off x="11373385" y="6065032"/>
            <a:ext cx="698267" cy="671666"/>
            <a:chOff x="10939346" y="5553307"/>
            <a:chExt cx="1170878" cy="1126273"/>
          </a:xfrm>
        </p:grpSpPr>
        <p:sp>
          <p:nvSpPr>
            <p:cNvPr id="9" name="Rectangle 8">
              <a:extLst>
                <a:ext uri="{FF2B5EF4-FFF2-40B4-BE49-F238E27FC236}">
                  <a16:creationId xmlns:a16="http://schemas.microsoft.com/office/drawing/2014/main" id="{48E578D9-2011-48F1-B830-6BA456265D28}"/>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FD346B7-04D6-4F57-AB67-F737CAD23D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3249537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00463" y="2037346"/>
            <a:ext cx="8903369" cy="2123658"/>
          </a:xfrm>
          <a:prstGeom prst="rect">
            <a:avLst/>
          </a:prstGeom>
          <a:noFill/>
        </p:spPr>
        <p:txBody>
          <a:bodyPr wrap="square" rtlCol="0">
            <a:spAutoFit/>
          </a:bodyPr>
          <a:lstStyle/>
          <a:p>
            <a:pPr algn="ctr"/>
            <a:r>
              <a:rPr lang="en-US" sz="6600" dirty="0">
                <a:solidFill>
                  <a:srgbClr val="92D050"/>
                </a:solidFill>
              </a:rPr>
              <a:t>Visualization of networks in </a:t>
            </a:r>
            <a:r>
              <a:rPr lang="en-US" sz="6600" dirty="0">
                <a:solidFill>
                  <a:srgbClr val="00B0F0"/>
                </a:solidFill>
              </a:rPr>
              <a:t>R</a:t>
            </a:r>
          </a:p>
        </p:txBody>
      </p:sp>
      <p:grpSp>
        <p:nvGrpSpPr>
          <p:cNvPr id="3" name="Group 2">
            <a:extLst>
              <a:ext uri="{FF2B5EF4-FFF2-40B4-BE49-F238E27FC236}">
                <a16:creationId xmlns:a16="http://schemas.microsoft.com/office/drawing/2014/main" id="{370D581C-9596-4658-BE34-15D67FF0E2AD}"/>
              </a:ext>
            </a:extLst>
          </p:cNvPr>
          <p:cNvGrpSpPr/>
          <p:nvPr/>
        </p:nvGrpSpPr>
        <p:grpSpPr>
          <a:xfrm>
            <a:off x="11373385" y="6065032"/>
            <a:ext cx="698267" cy="671666"/>
            <a:chOff x="10939346" y="5553307"/>
            <a:chExt cx="1170878" cy="1126273"/>
          </a:xfrm>
        </p:grpSpPr>
        <p:sp>
          <p:nvSpPr>
            <p:cNvPr id="4" name="Rectangle 3">
              <a:extLst>
                <a:ext uri="{FF2B5EF4-FFF2-40B4-BE49-F238E27FC236}">
                  <a16:creationId xmlns:a16="http://schemas.microsoft.com/office/drawing/2014/main" id="{D2DCE1D7-BC16-4EF0-AB99-31ED5DB9C468}"/>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DD2B595-CF40-4674-9ACB-1A1AA01322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1024000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TextBox 12"/>
          <p:cNvSpPr txBox="1"/>
          <p:nvPr/>
        </p:nvSpPr>
        <p:spPr>
          <a:xfrm>
            <a:off x="0" y="-4201"/>
            <a:ext cx="3348842" cy="400110"/>
          </a:xfrm>
          <a:prstGeom prst="rect">
            <a:avLst/>
          </a:prstGeom>
          <a:noFill/>
        </p:spPr>
        <p:txBody>
          <a:bodyPr wrap="square" rtlCol="0">
            <a:spAutoFit/>
          </a:bodyPr>
          <a:lstStyle/>
          <a:p>
            <a:r>
              <a:rPr lang="en-US" sz="2000" dirty="0">
                <a:solidFill>
                  <a:schemeClr val="bg2">
                    <a:lumMod val="50000"/>
                  </a:schemeClr>
                </a:solidFill>
              </a:rPr>
              <a:t>Visualization of networks in R</a:t>
            </a:r>
          </a:p>
        </p:txBody>
      </p:sp>
      <p:sp>
        <p:nvSpPr>
          <p:cNvPr id="12" name="Text Placeholder 11"/>
          <p:cNvSpPr>
            <a:spLocks noGrp="1"/>
          </p:cNvSpPr>
          <p:nvPr>
            <p:ph type="body" idx="1"/>
          </p:nvPr>
        </p:nvSpPr>
        <p:spPr>
          <a:xfrm>
            <a:off x="1143000" y="673769"/>
            <a:ext cx="4754880" cy="850232"/>
          </a:xfrm>
        </p:spPr>
        <p:txBody>
          <a:bodyPr/>
          <a:lstStyle/>
          <a:p>
            <a:r>
              <a:rPr lang="en-US" dirty="0">
                <a:solidFill>
                  <a:srgbClr val="00B0F0"/>
                </a:solidFill>
              </a:rPr>
              <a:t>Color, size, labels, and more</a:t>
            </a:r>
          </a:p>
        </p:txBody>
      </p:sp>
      <p:sp>
        <p:nvSpPr>
          <p:cNvPr id="14" name="Content Placeholder 13"/>
          <p:cNvSpPr>
            <a:spLocks noGrp="1"/>
          </p:cNvSpPr>
          <p:nvPr>
            <p:ph sz="half" idx="2"/>
          </p:nvPr>
        </p:nvSpPr>
        <p:spPr>
          <a:xfrm>
            <a:off x="1143000" y="1524000"/>
            <a:ext cx="4754880" cy="4796589"/>
          </a:xfrm>
        </p:spPr>
        <p:txBody>
          <a:bodyPr/>
          <a:lstStyle/>
          <a:p>
            <a:pPr>
              <a:buClr>
                <a:schemeClr val="bg1"/>
              </a:buClr>
            </a:pPr>
            <a:r>
              <a:rPr lang="en-US" dirty="0">
                <a:solidFill>
                  <a:schemeClr val="bg1"/>
                </a:solidFill>
              </a:rPr>
              <a:t>Vertex and edges both have separate options in igraph. Common items to change include:</a:t>
            </a:r>
          </a:p>
          <a:p>
            <a:pPr lvl="1">
              <a:buClr>
                <a:schemeClr val="bg1"/>
              </a:buClr>
            </a:pPr>
            <a:r>
              <a:rPr lang="en-US" dirty="0" err="1">
                <a:solidFill>
                  <a:schemeClr val="bg1"/>
                </a:solidFill>
              </a:rPr>
              <a:t>vertex.color</a:t>
            </a:r>
            <a:endParaRPr lang="en-US" dirty="0">
              <a:solidFill>
                <a:schemeClr val="bg1"/>
              </a:solidFill>
            </a:endParaRPr>
          </a:p>
          <a:p>
            <a:pPr lvl="1">
              <a:buClr>
                <a:schemeClr val="bg1"/>
              </a:buClr>
            </a:pPr>
            <a:r>
              <a:rPr lang="en-US" dirty="0" err="1">
                <a:solidFill>
                  <a:schemeClr val="bg1"/>
                </a:solidFill>
              </a:rPr>
              <a:t>vertex.size</a:t>
            </a:r>
            <a:endParaRPr lang="en-US" dirty="0">
              <a:solidFill>
                <a:schemeClr val="bg1"/>
              </a:solidFill>
            </a:endParaRPr>
          </a:p>
          <a:p>
            <a:pPr lvl="1">
              <a:buClr>
                <a:schemeClr val="bg1"/>
              </a:buClr>
            </a:pPr>
            <a:r>
              <a:rPr lang="en-US" dirty="0" err="1">
                <a:solidFill>
                  <a:schemeClr val="bg1"/>
                </a:solidFill>
              </a:rPr>
              <a:t>vertex.label</a:t>
            </a:r>
            <a:endParaRPr lang="en-US" dirty="0">
              <a:solidFill>
                <a:schemeClr val="bg1"/>
              </a:solidFill>
            </a:endParaRPr>
          </a:p>
          <a:p>
            <a:pPr lvl="1">
              <a:buClr>
                <a:schemeClr val="bg1"/>
              </a:buClr>
            </a:pPr>
            <a:r>
              <a:rPr lang="en-US" dirty="0" err="1">
                <a:solidFill>
                  <a:schemeClr val="bg1"/>
                </a:solidFill>
              </a:rPr>
              <a:t>edge.color</a:t>
            </a:r>
            <a:endParaRPr lang="en-US" dirty="0">
              <a:solidFill>
                <a:schemeClr val="bg1"/>
              </a:solidFill>
            </a:endParaRPr>
          </a:p>
          <a:p>
            <a:pPr lvl="1">
              <a:buClr>
                <a:schemeClr val="bg1"/>
              </a:buClr>
            </a:pPr>
            <a:r>
              <a:rPr lang="en-US" dirty="0" err="1">
                <a:solidFill>
                  <a:schemeClr val="bg1"/>
                </a:solidFill>
              </a:rPr>
              <a:t>edge.width</a:t>
            </a:r>
            <a:endParaRPr lang="en-US" dirty="0">
              <a:solidFill>
                <a:schemeClr val="bg1"/>
              </a:solidFill>
            </a:endParaRPr>
          </a:p>
          <a:p>
            <a:pPr lvl="1">
              <a:buClr>
                <a:schemeClr val="bg1"/>
              </a:buClr>
            </a:pPr>
            <a:r>
              <a:rPr lang="en-US" dirty="0" err="1">
                <a:solidFill>
                  <a:schemeClr val="bg1"/>
                </a:solidFill>
              </a:rPr>
              <a:t>edge.label</a:t>
            </a:r>
            <a:endParaRPr lang="en-US" dirty="0">
              <a:solidFill>
                <a:schemeClr val="bg1"/>
              </a:solidFill>
            </a:endParaRPr>
          </a:p>
          <a:p>
            <a:pPr lvl="1">
              <a:buClr>
                <a:schemeClr val="bg1"/>
              </a:buClr>
            </a:pPr>
            <a:r>
              <a:rPr lang="en-US" dirty="0" err="1">
                <a:solidFill>
                  <a:schemeClr val="bg1"/>
                </a:solidFill>
              </a:rPr>
              <a:t>edge.arrow.size</a:t>
            </a:r>
            <a:endParaRPr lang="en-US" dirty="0">
              <a:solidFill>
                <a:schemeClr val="bg1"/>
              </a:solidFill>
            </a:endParaRPr>
          </a:p>
          <a:p>
            <a:pPr marL="274320" lvl="1" indent="0">
              <a:buClr>
                <a:schemeClr val="bg1"/>
              </a:buClr>
              <a:buNone/>
            </a:pPr>
            <a:endParaRPr lang="en-US" dirty="0">
              <a:solidFill>
                <a:schemeClr val="bg1"/>
              </a:solidFill>
            </a:endParaRPr>
          </a:p>
          <a:p>
            <a:pPr marL="274320" lvl="1" indent="0">
              <a:buClr>
                <a:schemeClr val="bg1"/>
              </a:buClr>
              <a:buNone/>
            </a:pPr>
            <a:endParaRPr lang="en-US" dirty="0">
              <a:solidFill>
                <a:schemeClr val="bg1"/>
              </a:solidFill>
            </a:endParaRPr>
          </a:p>
          <a:p>
            <a:pPr>
              <a:buClr>
                <a:schemeClr val="bg1"/>
              </a:buClr>
            </a:pPr>
            <a:endParaRPr lang="en-US" dirty="0">
              <a:solidFill>
                <a:schemeClr val="bg1"/>
              </a:solidFill>
            </a:endParaRPr>
          </a:p>
        </p:txBody>
      </p:sp>
      <p:sp>
        <p:nvSpPr>
          <p:cNvPr id="15" name="Text Placeholder 14"/>
          <p:cNvSpPr>
            <a:spLocks noGrp="1"/>
          </p:cNvSpPr>
          <p:nvPr>
            <p:ph type="body" sz="quarter" idx="3"/>
          </p:nvPr>
        </p:nvSpPr>
        <p:spPr>
          <a:xfrm>
            <a:off x="6269173" y="673768"/>
            <a:ext cx="4754880" cy="850232"/>
          </a:xfrm>
        </p:spPr>
        <p:txBody>
          <a:bodyPr/>
          <a:lstStyle/>
          <a:p>
            <a:r>
              <a:rPr lang="en-US" dirty="0">
                <a:solidFill>
                  <a:srgbClr val="00B0F0"/>
                </a:solidFill>
              </a:rPr>
              <a:t>Graph layout options</a:t>
            </a:r>
          </a:p>
        </p:txBody>
      </p:sp>
      <p:sp>
        <p:nvSpPr>
          <p:cNvPr id="16" name="Content Placeholder 15"/>
          <p:cNvSpPr>
            <a:spLocks noGrp="1"/>
          </p:cNvSpPr>
          <p:nvPr>
            <p:ph sz="quarter" idx="4"/>
          </p:nvPr>
        </p:nvSpPr>
        <p:spPr>
          <a:xfrm>
            <a:off x="6269173" y="1524000"/>
            <a:ext cx="4754880" cy="4796589"/>
          </a:xfrm>
        </p:spPr>
        <p:txBody>
          <a:bodyPr>
            <a:normAutofit fontScale="92500" lnSpcReduction="20000"/>
          </a:bodyPr>
          <a:lstStyle/>
          <a:p>
            <a:pPr>
              <a:buClr>
                <a:schemeClr val="bg1"/>
              </a:buClr>
            </a:pPr>
            <a:r>
              <a:rPr lang="en-US" dirty="0">
                <a:solidFill>
                  <a:schemeClr val="bg1"/>
                </a:solidFill>
              </a:rPr>
              <a:t>There are lots of built in options for layouts</a:t>
            </a:r>
          </a:p>
          <a:p>
            <a:pPr lvl="1">
              <a:buClr>
                <a:schemeClr val="bg1"/>
              </a:buClr>
            </a:pPr>
            <a:r>
              <a:rPr lang="en-US" dirty="0" err="1">
                <a:solidFill>
                  <a:schemeClr val="bg1"/>
                </a:solidFill>
              </a:rPr>
              <a:t>layout_in_circle</a:t>
            </a:r>
            <a:endParaRPr lang="en-US" dirty="0">
              <a:solidFill>
                <a:schemeClr val="bg1"/>
              </a:solidFill>
            </a:endParaRPr>
          </a:p>
          <a:p>
            <a:pPr lvl="1">
              <a:buClr>
                <a:schemeClr val="bg1"/>
              </a:buClr>
            </a:pPr>
            <a:r>
              <a:rPr lang="en-US" dirty="0" err="1">
                <a:solidFill>
                  <a:schemeClr val="bg1"/>
                </a:solidFill>
              </a:rPr>
              <a:t>layout_on_grid</a:t>
            </a:r>
            <a:endParaRPr lang="en-US" dirty="0">
              <a:solidFill>
                <a:schemeClr val="bg1"/>
              </a:solidFill>
            </a:endParaRPr>
          </a:p>
          <a:p>
            <a:pPr lvl="1">
              <a:buClr>
                <a:schemeClr val="bg1"/>
              </a:buClr>
            </a:pPr>
            <a:r>
              <a:rPr lang="en-US" dirty="0" err="1">
                <a:solidFill>
                  <a:schemeClr val="bg1"/>
                </a:solidFill>
              </a:rPr>
              <a:t>layout.randomly</a:t>
            </a:r>
            <a:endParaRPr lang="en-US" dirty="0">
              <a:solidFill>
                <a:schemeClr val="bg1"/>
              </a:solidFill>
            </a:endParaRPr>
          </a:p>
          <a:p>
            <a:pPr lvl="1">
              <a:buClr>
                <a:schemeClr val="bg1"/>
              </a:buClr>
            </a:pPr>
            <a:r>
              <a:rPr lang="en-US" dirty="0" err="1">
                <a:solidFill>
                  <a:schemeClr val="bg1"/>
                </a:solidFill>
              </a:rPr>
              <a:t>layout_as_tree</a:t>
            </a:r>
            <a:endParaRPr lang="en-US" dirty="0">
              <a:solidFill>
                <a:schemeClr val="bg1"/>
              </a:solidFill>
            </a:endParaRPr>
          </a:p>
          <a:p>
            <a:pPr lvl="1">
              <a:buClr>
                <a:schemeClr val="bg1"/>
              </a:buClr>
            </a:pPr>
            <a:r>
              <a:rPr lang="en-US" dirty="0" err="1">
                <a:solidFill>
                  <a:schemeClr val="bg1"/>
                </a:solidFill>
              </a:rPr>
              <a:t>layout_as_star</a:t>
            </a:r>
            <a:endParaRPr lang="en-US" dirty="0">
              <a:solidFill>
                <a:schemeClr val="bg1"/>
              </a:solidFill>
            </a:endParaRPr>
          </a:p>
          <a:p>
            <a:pPr lvl="1">
              <a:buClr>
                <a:schemeClr val="bg1"/>
              </a:buClr>
            </a:pPr>
            <a:r>
              <a:rPr lang="en-US" dirty="0">
                <a:solidFill>
                  <a:schemeClr val="bg1"/>
                </a:solidFill>
              </a:rPr>
              <a:t>and many more…</a:t>
            </a:r>
          </a:p>
          <a:p>
            <a:pPr>
              <a:buClr>
                <a:schemeClr val="bg1"/>
              </a:buClr>
            </a:pPr>
            <a:r>
              <a:rPr lang="en-US" dirty="0">
                <a:solidFill>
                  <a:schemeClr val="bg1"/>
                </a:solidFill>
              </a:rPr>
              <a:t>Lots of graph layouts included have specific names and applications</a:t>
            </a:r>
          </a:p>
          <a:p>
            <a:pPr lvl="1">
              <a:buClr>
                <a:schemeClr val="bg1"/>
              </a:buClr>
            </a:pPr>
            <a:r>
              <a:rPr lang="en-US" dirty="0" err="1">
                <a:solidFill>
                  <a:schemeClr val="bg1"/>
                </a:solidFill>
              </a:rPr>
              <a:t>layout_with_gem</a:t>
            </a:r>
            <a:endParaRPr lang="en-US" dirty="0">
              <a:solidFill>
                <a:schemeClr val="bg1"/>
              </a:solidFill>
            </a:endParaRPr>
          </a:p>
          <a:p>
            <a:pPr lvl="1">
              <a:buClr>
                <a:schemeClr val="bg1"/>
              </a:buClr>
            </a:pPr>
            <a:r>
              <a:rPr lang="en-US" dirty="0" err="1">
                <a:solidFill>
                  <a:schemeClr val="bg1"/>
                </a:solidFill>
              </a:rPr>
              <a:t>layout_with_sugiyama</a:t>
            </a:r>
            <a:endParaRPr lang="en-US" dirty="0">
              <a:solidFill>
                <a:schemeClr val="bg1"/>
              </a:solidFill>
            </a:endParaRPr>
          </a:p>
          <a:p>
            <a:pPr lvl="1">
              <a:buClr>
                <a:schemeClr val="bg1"/>
              </a:buClr>
            </a:pPr>
            <a:r>
              <a:rPr lang="en-US" dirty="0" err="1">
                <a:solidFill>
                  <a:schemeClr val="bg1"/>
                </a:solidFill>
              </a:rPr>
              <a:t>layout_with_fr</a:t>
            </a:r>
            <a:endParaRPr lang="en-US" dirty="0">
              <a:solidFill>
                <a:schemeClr val="bg1"/>
              </a:solidFill>
            </a:endParaRPr>
          </a:p>
          <a:p>
            <a:pPr lvl="1">
              <a:buClr>
                <a:schemeClr val="bg1"/>
              </a:buClr>
            </a:pPr>
            <a:r>
              <a:rPr lang="en-US" dirty="0">
                <a:solidFill>
                  <a:schemeClr val="bg1"/>
                </a:solidFill>
              </a:rPr>
              <a:t>and many more…</a:t>
            </a:r>
          </a:p>
          <a:p>
            <a:pPr>
              <a:buClr>
                <a:schemeClr val="bg1"/>
              </a:buClr>
            </a:pPr>
            <a:r>
              <a:rPr lang="en-US" dirty="0">
                <a:solidFill>
                  <a:schemeClr val="bg1"/>
                </a:solidFill>
              </a:rPr>
              <a:t>You can also specify your own layout</a:t>
            </a:r>
          </a:p>
          <a:p>
            <a:pPr lvl="1">
              <a:buClr>
                <a:schemeClr val="bg1"/>
              </a:buClr>
            </a:pPr>
            <a:r>
              <a:rPr lang="en-US" dirty="0">
                <a:solidFill>
                  <a:schemeClr val="bg1"/>
                </a:solidFill>
              </a:rPr>
              <a:t>Topological sorting layout (presented later)</a:t>
            </a:r>
          </a:p>
          <a:p>
            <a:pPr marL="274320" lvl="1" indent="0">
              <a:buClr>
                <a:schemeClr val="bg1"/>
              </a:buClr>
              <a:buNone/>
            </a:pPr>
            <a:endParaRPr lang="en-US" dirty="0">
              <a:solidFill>
                <a:schemeClr val="bg1"/>
              </a:solidFill>
            </a:endParaRPr>
          </a:p>
        </p:txBody>
      </p:sp>
      <p:grpSp>
        <p:nvGrpSpPr>
          <p:cNvPr id="7" name="Group 6">
            <a:extLst>
              <a:ext uri="{FF2B5EF4-FFF2-40B4-BE49-F238E27FC236}">
                <a16:creationId xmlns:a16="http://schemas.microsoft.com/office/drawing/2014/main" id="{D8B79331-4DA5-45F8-A234-45C16E76E0F2}"/>
              </a:ext>
            </a:extLst>
          </p:cNvPr>
          <p:cNvGrpSpPr/>
          <p:nvPr/>
        </p:nvGrpSpPr>
        <p:grpSpPr>
          <a:xfrm>
            <a:off x="11373385" y="6065032"/>
            <a:ext cx="698267" cy="671666"/>
            <a:chOff x="10939346" y="5553307"/>
            <a:chExt cx="1170878" cy="1126273"/>
          </a:xfrm>
        </p:grpSpPr>
        <p:sp>
          <p:nvSpPr>
            <p:cNvPr id="8" name="Rectangle 7">
              <a:extLst>
                <a:ext uri="{FF2B5EF4-FFF2-40B4-BE49-F238E27FC236}">
                  <a16:creationId xmlns:a16="http://schemas.microsoft.com/office/drawing/2014/main" id="{56B3CB7E-41E2-41F9-A101-61D2F6529C0E}"/>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B188486-AC98-43F9-855E-09A34A4B87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11186683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9" name="Picture 18" descr="Screen Clipping"/>
          <p:cNvPicPr>
            <a:picLocks noChangeAspect="1"/>
          </p:cNvPicPr>
          <p:nvPr/>
        </p:nvPicPr>
        <p:blipFill rotWithShape="1">
          <a:blip r:embed="rId2"/>
          <a:srcRect t="4109" r="3" b="5857"/>
          <a:stretch/>
        </p:blipFill>
        <p:spPr>
          <a:xfrm>
            <a:off x="4570018" y="1764631"/>
            <a:ext cx="2954665" cy="2800074"/>
          </a:xfrm>
          <a:prstGeom prst="rect">
            <a:avLst/>
          </a:prstGeom>
        </p:spPr>
      </p:pic>
      <p:sp>
        <p:nvSpPr>
          <p:cNvPr id="20" name="TextBox 19"/>
          <p:cNvSpPr txBox="1"/>
          <p:nvPr/>
        </p:nvSpPr>
        <p:spPr>
          <a:xfrm>
            <a:off x="5031256" y="3545306"/>
            <a:ext cx="2032188" cy="369332"/>
          </a:xfrm>
          <a:prstGeom prst="rect">
            <a:avLst/>
          </a:prstGeom>
          <a:solidFill>
            <a:schemeClr val="bg2">
              <a:lumMod val="75000"/>
            </a:schemeClr>
          </a:solidFill>
        </p:spPr>
        <p:txBody>
          <a:bodyPr wrap="square" rtlCol="0">
            <a:spAutoFit/>
          </a:bodyPr>
          <a:lstStyle/>
          <a:p>
            <a:r>
              <a:rPr lang="en-US" b="1" dirty="0"/>
              <a:t>Automatic Layout</a:t>
            </a:r>
          </a:p>
        </p:txBody>
      </p:sp>
      <p:sp>
        <p:nvSpPr>
          <p:cNvPr id="5" name="TextBox 4"/>
          <p:cNvSpPr txBox="1"/>
          <p:nvPr/>
        </p:nvSpPr>
        <p:spPr>
          <a:xfrm>
            <a:off x="0" y="-4201"/>
            <a:ext cx="3348842" cy="400110"/>
          </a:xfrm>
          <a:prstGeom prst="rect">
            <a:avLst/>
          </a:prstGeom>
          <a:noFill/>
        </p:spPr>
        <p:txBody>
          <a:bodyPr wrap="square" rtlCol="0">
            <a:spAutoFit/>
          </a:bodyPr>
          <a:lstStyle/>
          <a:p>
            <a:r>
              <a:rPr lang="en-US" sz="2000" dirty="0">
                <a:solidFill>
                  <a:schemeClr val="bg2">
                    <a:lumMod val="50000"/>
                  </a:schemeClr>
                </a:solidFill>
              </a:rPr>
              <a:t>Visualization of networks in R</a:t>
            </a:r>
          </a:p>
        </p:txBody>
      </p:sp>
      <p:sp>
        <p:nvSpPr>
          <p:cNvPr id="2" name="TextBox 1"/>
          <p:cNvSpPr txBox="1"/>
          <p:nvPr/>
        </p:nvSpPr>
        <p:spPr>
          <a:xfrm>
            <a:off x="1166591" y="4952011"/>
            <a:ext cx="9761517" cy="523220"/>
          </a:xfrm>
          <a:prstGeom prst="rect">
            <a:avLst/>
          </a:prstGeom>
          <a:noFill/>
        </p:spPr>
        <p:txBody>
          <a:bodyPr wrap="square" rtlCol="0">
            <a:spAutoFit/>
          </a:bodyPr>
          <a:lstStyle/>
          <a:p>
            <a:pPr algn="ctr"/>
            <a:r>
              <a:rPr lang="en-US" sz="2800" dirty="0">
                <a:solidFill>
                  <a:schemeClr val="bg1"/>
                </a:solidFill>
              </a:rPr>
              <a:t>R automatically chooses a layout to represent the network</a:t>
            </a:r>
          </a:p>
        </p:txBody>
      </p:sp>
      <p:grpSp>
        <p:nvGrpSpPr>
          <p:cNvPr id="6" name="Group 5">
            <a:extLst>
              <a:ext uri="{FF2B5EF4-FFF2-40B4-BE49-F238E27FC236}">
                <a16:creationId xmlns:a16="http://schemas.microsoft.com/office/drawing/2014/main" id="{A042B049-35B7-4498-A3AC-FD0088A111CF}"/>
              </a:ext>
            </a:extLst>
          </p:cNvPr>
          <p:cNvGrpSpPr/>
          <p:nvPr/>
        </p:nvGrpSpPr>
        <p:grpSpPr>
          <a:xfrm>
            <a:off x="11373385" y="6065032"/>
            <a:ext cx="698267" cy="671666"/>
            <a:chOff x="10939346" y="5553307"/>
            <a:chExt cx="1170878" cy="1126273"/>
          </a:xfrm>
        </p:grpSpPr>
        <p:sp>
          <p:nvSpPr>
            <p:cNvPr id="7" name="Rectangle 6">
              <a:extLst>
                <a:ext uri="{FF2B5EF4-FFF2-40B4-BE49-F238E27FC236}">
                  <a16:creationId xmlns:a16="http://schemas.microsoft.com/office/drawing/2014/main" id="{32DB0D35-9289-4DEF-973A-7558D0E9DD1D}"/>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9A23F00-981F-4FEA-9FDE-AF21530DD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7243110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stretch>
            <a:fillRect/>
          </a:stretch>
        </p:blipFill>
        <p:spPr>
          <a:xfrm>
            <a:off x="4418974" y="395909"/>
            <a:ext cx="3048671" cy="2906350"/>
          </a:xfrm>
        </p:spPr>
      </p:pic>
      <p:pic>
        <p:nvPicPr>
          <p:cNvPr id="6" name="Picture 5" descr="Screen Clipping"/>
          <p:cNvPicPr>
            <a:picLocks noChangeAspect="1"/>
          </p:cNvPicPr>
          <p:nvPr/>
        </p:nvPicPr>
        <p:blipFill>
          <a:blip r:embed="rId3"/>
          <a:stretch>
            <a:fillRect/>
          </a:stretch>
        </p:blipFill>
        <p:spPr>
          <a:xfrm>
            <a:off x="604896" y="3545305"/>
            <a:ext cx="3072443" cy="3033153"/>
          </a:xfrm>
          <a:prstGeom prst="rect">
            <a:avLst/>
          </a:prstGeom>
        </p:spPr>
      </p:pic>
      <p:pic>
        <p:nvPicPr>
          <p:cNvPr id="7" name="Picture 6" descr="Screen Clipping"/>
          <p:cNvPicPr>
            <a:picLocks noChangeAspect="1"/>
          </p:cNvPicPr>
          <p:nvPr/>
        </p:nvPicPr>
        <p:blipFill>
          <a:blip r:embed="rId4"/>
          <a:stretch>
            <a:fillRect/>
          </a:stretch>
        </p:blipFill>
        <p:spPr>
          <a:xfrm>
            <a:off x="4395202" y="3646046"/>
            <a:ext cx="3072443" cy="3031146"/>
          </a:xfrm>
          <a:prstGeom prst="rect">
            <a:avLst/>
          </a:prstGeom>
        </p:spPr>
      </p:pic>
      <p:pic>
        <p:nvPicPr>
          <p:cNvPr id="8" name="Picture 7" descr="Screen Clipping"/>
          <p:cNvPicPr>
            <a:picLocks noChangeAspect="1"/>
          </p:cNvPicPr>
          <p:nvPr/>
        </p:nvPicPr>
        <p:blipFill>
          <a:blip r:embed="rId5"/>
          <a:stretch>
            <a:fillRect/>
          </a:stretch>
        </p:blipFill>
        <p:spPr>
          <a:xfrm>
            <a:off x="528480" y="395909"/>
            <a:ext cx="3148859" cy="3033153"/>
          </a:xfrm>
          <a:prstGeom prst="rect">
            <a:avLst/>
          </a:prstGeom>
        </p:spPr>
      </p:pic>
      <p:pic>
        <p:nvPicPr>
          <p:cNvPr id="9" name="Picture 8" descr="Screen Clipping"/>
          <p:cNvPicPr>
            <a:picLocks noChangeAspect="1"/>
          </p:cNvPicPr>
          <p:nvPr/>
        </p:nvPicPr>
        <p:blipFill>
          <a:blip r:embed="rId6"/>
          <a:stretch>
            <a:fillRect/>
          </a:stretch>
        </p:blipFill>
        <p:spPr>
          <a:xfrm>
            <a:off x="8209280" y="3646046"/>
            <a:ext cx="3072443" cy="2932412"/>
          </a:xfrm>
          <a:prstGeom prst="rect">
            <a:avLst/>
          </a:prstGeom>
        </p:spPr>
      </p:pic>
      <p:pic>
        <p:nvPicPr>
          <p:cNvPr id="10" name="Picture 9" descr="Screen Clipping"/>
          <p:cNvPicPr>
            <a:picLocks noChangeAspect="1"/>
          </p:cNvPicPr>
          <p:nvPr/>
        </p:nvPicPr>
        <p:blipFill>
          <a:blip r:embed="rId7"/>
          <a:stretch>
            <a:fillRect/>
          </a:stretch>
        </p:blipFill>
        <p:spPr>
          <a:xfrm>
            <a:off x="8209280" y="415426"/>
            <a:ext cx="3068471" cy="3060501"/>
          </a:xfrm>
          <a:prstGeom prst="rect">
            <a:avLst/>
          </a:prstGeom>
        </p:spPr>
      </p:pic>
      <p:sp>
        <p:nvSpPr>
          <p:cNvPr id="11" name="TextBox 10"/>
          <p:cNvSpPr txBox="1"/>
          <p:nvPr/>
        </p:nvSpPr>
        <p:spPr>
          <a:xfrm>
            <a:off x="9206180" y="2502568"/>
            <a:ext cx="1074670" cy="369332"/>
          </a:xfrm>
          <a:prstGeom prst="rect">
            <a:avLst/>
          </a:prstGeom>
          <a:solidFill>
            <a:schemeClr val="bg2">
              <a:lumMod val="75000"/>
            </a:schemeClr>
          </a:solidFill>
        </p:spPr>
        <p:txBody>
          <a:bodyPr wrap="square" rtlCol="0">
            <a:spAutoFit/>
          </a:bodyPr>
          <a:lstStyle/>
          <a:p>
            <a:r>
              <a:rPr lang="en-US" b="1" dirty="0"/>
              <a:t>Random</a:t>
            </a:r>
          </a:p>
        </p:txBody>
      </p:sp>
      <p:sp>
        <p:nvSpPr>
          <p:cNvPr id="14" name="TextBox 13"/>
          <p:cNvSpPr txBox="1"/>
          <p:nvPr/>
        </p:nvSpPr>
        <p:spPr>
          <a:xfrm>
            <a:off x="5587813" y="2502568"/>
            <a:ext cx="701912" cy="369332"/>
          </a:xfrm>
          <a:prstGeom prst="rect">
            <a:avLst/>
          </a:prstGeom>
          <a:solidFill>
            <a:schemeClr val="bg2">
              <a:lumMod val="75000"/>
            </a:schemeClr>
          </a:solidFill>
        </p:spPr>
        <p:txBody>
          <a:bodyPr wrap="square" rtlCol="0">
            <a:spAutoFit/>
          </a:bodyPr>
          <a:lstStyle/>
          <a:p>
            <a:r>
              <a:rPr lang="en-US" b="1" dirty="0"/>
              <a:t>GEM</a:t>
            </a:r>
          </a:p>
        </p:txBody>
      </p:sp>
      <p:sp>
        <p:nvSpPr>
          <p:cNvPr id="15" name="TextBox 14"/>
          <p:cNvSpPr txBox="1"/>
          <p:nvPr/>
        </p:nvSpPr>
        <p:spPr>
          <a:xfrm>
            <a:off x="9256447" y="5804064"/>
            <a:ext cx="1074670" cy="369332"/>
          </a:xfrm>
          <a:prstGeom prst="rect">
            <a:avLst/>
          </a:prstGeom>
          <a:solidFill>
            <a:schemeClr val="bg2">
              <a:lumMod val="75000"/>
            </a:schemeClr>
          </a:solidFill>
        </p:spPr>
        <p:txBody>
          <a:bodyPr wrap="square" rtlCol="0">
            <a:spAutoFit/>
          </a:bodyPr>
          <a:lstStyle/>
          <a:p>
            <a:r>
              <a:rPr lang="en-US" b="1" dirty="0"/>
              <a:t>“Nicely”</a:t>
            </a:r>
          </a:p>
        </p:txBody>
      </p:sp>
      <p:sp>
        <p:nvSpPr>
          <p:cNvPr id="16" name="TextBox 15"/>
          <p:cNvSpPr txBox="1"/>
          <p:nvPr/>
        </p:nvSpPr>
        <p:spPr>
          <a:xfrm>
            <a:off x="5609296" y="5804064"/>
            <a:ext cx="668027" cy="369332"/>
          </a:xfrm>
          <a:prstGeom prst="rect">
            <a:avLst/>
          </a:prstGeom>
          <a:solidFill>
            <a:schemeClr val="bg2">
              <a:lumMod val="75000"/>
            </a:schemeClr>
          </a:solidFill>
        </p:spPr>
        <p:txBody>
          <a:bodyPr wrap="square" rtlCol="0">
            <a:spAutoFit/>
          </a:bodyPr>
          <a:lstStyle/>
          <a:p>
            <a:r>
              <a:rPr lang="en-US" b="1" dirty="0"/>
              <a:t>Grid</a:t>
            </a:r>
          </a:p>
        </p:txBody>
      </p:sp>
      <p:sp>
        <p:nvSpPr>
          <p:cNvPr id="17" name="TextBox 16"/>
          <p:cNvSpPr txBox="1"/>
          <p:nvPr/>
        </p:nvSpPr>
        <p:spPr>
          <a:xfrm>
            <a:off x="1971391" y="5804064"/>
            <a:ext cx="668027" cy="369332"/>
          </a:xfrm>
          <a:prstGeom prst="rect">
            <a:avLst/>
          </a:prstGeom>
          <a:solidFill>
            <a:schemeClr val="bg2">
              <a:lumMod val="75000"/>
            </a:schemeClr>
          </a:solidFill>
        </p:spPr>
        <p:txBody>
          <a:bodyPr wrap="square" rtlCol="0">
            <a:spAutoFit/>
          </a:bodyPr>
          <a:lstStyle/>
          <a:p>
            <a:r>
              <a:rPr lang="en-US" b="1" dirty="0"/>
              <a:t>Tree</a:t>
            </a:r>
          </a:p>
        </p:txBody>
      </p:sp>
      <p:sp>
        <p:nvSpPr>
          <p:cNvPr id="18" name="TextBox 17"/>
          <p:cNvSpPr txBox="1"/>
          <p:nvPr/>
        </p:nvSpPr>
        <p:spPr>
          <a:xfrm>
            <a:off x="1911478" y="2502568"/>
            <a:ext cx="787852" cy="369332"/>
          </a:xfrm>
          <a:prstGeom prst="rect">
            <a:avLst/>
          </a:prstGeom>
          <a:solidFill>
            <a:schemeClr val="bg2">
              <a:lumMod val="75000"/>
            </a:schemeClr>
          </a:solidFill>
        </p:spPr>
        <p:txBody>
          <a:bodyPr wrap="square" rtlCol="0">
            <a:spAutoFit/>
          </a:bodyPr>
          <a:lstStyle/>
          <a:p>
            <a:r>
              <a:rPr lang="en-US" b="1" dirty="0"/>
              <a:t>Circle</a:t>
            </a:r>
          </a:p>
        </p:txBody>
      </p:sp>
      <p:sp>
        <p:nvSpPr>
          <p:cNvPr id="19" name="TextBox 18"/>
          <p:cNvSpPr txBox="1"/>
          <p:nvPr/>
        </p:nvSpPr>
        <p:spPr>
          <a:xfrm>
            <a:off x="0" y="-4201"/>
            <a:ext cx="3348842" cy="400110"/>
          </a:xfrm>
          <a:prstGeom prst="rect">
            <a:avLst/>
          </a:prstGeom>
          <a:noFill/>
        </p:spPr>
        <p:txBody>
          <a:bodyPr wrap="square" rtlCol="0">
            <a:spAutoFit/>
          </a:bodyPr>
          <a:lstStyle/>
          <a:p>
            <a:r>
              <a:rPr lang="en-US" sz="2000" dirty="0">
                <a:solidFill>
                  <a:schemeClr val="bg2">
                    <a:lumMod val="50000"/>
                  </a:schemeClr>
                </a:solidFill>
              </a:rPr>
              <a:t>Visualization of networks in R</a:t>
            </a:r>
          </a:p>
        </p:txBody>
      </p:sp>
      <p:grpSp>
        <p:nvGrpSpPr>
          <p:cNvPr id="20" name="Group 19">
            <a:extLst>
              <a:ext uri="{FF2B5EF4-FFF2-40B4-BE49-F238E27FC236}">
                <a16:creationId xmlns:a16="http://schemas.microsoft.com/office/drawing/2014/main" id="{25886EFA-F98E-456D-95E9-2E70F3A1864A}"/>
              </a:ext>
            </a:extLst>
          </p:cNvPr>
          <p:cNvGrpSpPr/>
          <p:nvPr/>
        </p:nvGrpSpPr>
        <p:grpSpPr>
          <a:xfrm>
            <a:off x="11373385" y="6065032"/>
            <a:ext cx="698267" cy="671666"/>
            <a:chOff x="10939346" y="5553307"/>
            <a:chExt cx="1170878" cy="1126273"/>
          </a:xfrm>
        </p:grpSpPr>
        <p:sp>
          <p:nvSpPr>
            <p:cNvPr id="21" name="Rectangle 20">
              <a:extLst>
                <a:ext uri="{FF2B5EF4-FFF2-40B4-BE49-F238E27FC236}">
                  <a16:creationId xmlns:a16="http://schemas.microsoft.com/office/drawing/2014/main" id="{4D4C5856-8A1D-434B-BCC8-83F4E78A957A}"/>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DE67AF2B-1EBD-43BD-A34E-1DE942AE5D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229147323"/>
      </p:ext>
    </p:extLst>
  </p:cSld>
  <p:clrMapOvr>
    <a:masterClrMapping/>
  </p:clrMapOvr>
  <mc:AlternateContent xmlns:mc="http://schemas.openxmlformats.org/markup-compatibility/2006" xmlns:p14="http://schemas.microsoft.com/office/powerpoint/2010/main">
    <mc:Choice Requires="p14">
      <p:transition spd="med">
        <p14:warp dir="in"/>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ACBCBA66-758E-4594-BE74-931E79A915C5}"/>
              </a:ext>
            </a:extLst>
          </p:cNvPr>
          <p:cNvGrpSpPr/>
          <p:nvPr/>
        </p:nvGrpSpPr>
        <p:grpSpPr>
          <a:xfrm>
            <a:off x="11373385" y="6065032"/>
            <a:ext cx="698267" cy="671666"/>
            <a:chOff x="10939346" y="5553307"/>
            <a:chExt cx="1170878" cy="1126273"/>
          </a:xfrm>
        </p:grpSpPr>
        <p:sp>
          <p:nvSpPr>
            <p:cNvPr id="21" name="Rectangle 20">
              <a:extLst>
                <a:ext uri="{FF2B5EF4-FFF2-40B4-BE49-F238E27FC236}">
                  <a16:creationId xmlns:a16="http://schemas.microsoft.com/office/drawing/2014/main" id="{58AF653C-12B2-4FAD-B46F-7202DCF06243}"/>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57BC79CA-B17E-4D89-9FF5-D522E406A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pic>
        <p:nvPicPr>
          <p:cNvPr id="4" name="Content Placeholder 3" descr="Screen Clipping"/>
          <p:cNvPicPr>
            <a:picLocks noGrp="1" noChangeAspect="1"/>
          </p:cNvPicPr>
          <p:nvPr>
            <p:ph idx="1"/>
          </p:nvPr>
        </p:nvPicPr>
        <p:blipFill>
          <a:blip r:embed="rId3"/>
          <a:stretch>
            <a:fillRect/>
          </a:stretch>
        </p:blipFill>
        <p:spPr>
          <a:xfrm>
            <a:off x="4418974" y="395909"/>
            <a:ext cx="3048671" cy="2906350"/>
          </a:xfrm>
        </p:spPr>
      </p:pic>
      <p:pic>
        <p:nvPicPr>
          <p:cNvPr id="6" name="Picture 5" descr="Screen Clipping"/>
          <p:cNvPicPr>
            <a:picLocks noChangeAspect="1"/>
          </p:cNvPicPr>
          <p:nvPr/>
        </p:nvPicPr>
        <p:blipFill>
          <a:blip r:embed="rId4"/>
          <a:stretch>
            <a:fillRect/>
          </a:stretch>
        </p:blipFill>
        <p:spPr>
          <a:xfrm>
            <a:off x="604896" y="3545305"/>
            <a:ext cx="3072443" cy="3033153"/>
          </a:xfrm>
          <a:prstGeom prst="rect">
            <a:avLst/>
          </a:prstGeom>
        </p:spPr>
      </p:pic>
      <p:pic>
        <p:nvPicPr>
          <p:cNvPr id="7" name="Picture 6" descr="Screen Clipping"/>
          <p:cNvPicPr>
            <a:picLocks noChangeAspect="1"/>
          </p:cNvPicPr>
          <p:nvPr/>
        </p:nvPicPr>
        <p:blipFill>
          <a:blip r:embed="rId5"/>
          <a:stretch>
            <a:fillRect/>
          </a:stretch>
        </p:blipFill>
        <p:spPr>
          <a:xfrm>
            <a:off x="4395202" y="3646046"/>
            <a:ext cx="3072443" cy="3031146"/>
          </a:xfrm>
          <a:prstGeom prst="rect">
            <a:avLst/>
          </a:prstGeom>
        </p:spPr>
      </p:pic>
      <p:pic>
        <p:nvPicPr>
          <p:cNvPr id="8" name="Picture 7" descr="Screen Clipping"/>
          <p:cNvPicPr>
            <a:picLocks noChangeAspect="1"/>
          </p:cNvPicPr>
          <p:nvPr/>
        </p:nvPicPr>
        <p:blipFill>
          <a:blip r:embed="rId6"/>
          <a:stretch>
            <a:fillRect/>
          </a:stretch>
        </p:blipFill>
        <p:spPr>
          <a:xfrm>
            <a:off x="528480" y="395909"/>
            <a:ext cx="3148859" cy="3033153"/>
          </a:xfrm>
          <a:prstGeom prst="rect">
            <a:avLst/>
          </a:prstGeom>
        </p:spPr>
      </p:pic>
      <p:pic>
        <p:nvPicPr>
          <p:cNvPr id="9" name="Picture 8" descr="Screen Clipping"/>
          <p:cNvPicPr>
            <a:picLocks noChangeAspect="1"/>
          </p:cNvPicPr>
          <p:nvPr/>
        </p:nvPicPr>
        <p:blipFill>
          <a:blip r:embed="rId7"/>
          <a:stretch>
            <a:fillRect/>
          </a:stretch>
        </p:blipFill>
        <p:spPr>
          <a:xfrm>
            <a:off x="8209280" y="3646046"/>
            <a:ext cx="3072443" cy="2932412"/>
          </a:xfrm>
          <a:prstGeom prst="rect">
            <a:avLst/>
          </a:prstGeom>
        </p:spPr>
      </p:pic>
      <p:pic>
        <p:nvPicPr>
          <p:cNvPr id="10" name="Picture 9" descr="Screen Clipping"/>
          <p:cNvPicPr>
            <a:picLocks noChangeAspect="1"/>
          </p:cNvPicPr>
          <p:nvPr/>
        </p:nvPicPr>
        <p:blipFill>
          <a:blip r:embed="rId8"/>
          <a:stretch>
            <a:fillRect/>
          </a:stretch>
        </p:blipFill>
        <p:spPr>
          <a:xfrm>
            <a:off x="8209280" y="415426"/>
            <a:ext cx="3068471" cy="3060501"/>
          </a:xfrm>
          <a:prstGeom prst="rect">
            <a:avLst/>
          </a:prstGeom>
        </p:spPr>
      </p:pic>
      <p:sp>
        <p:nvSpPr>
          <p:cNvPr id="11" name="TextBox 10"/>
          <p:cNvSpPr txBox="1"/>
          <p:nvPr/>
        </p:nvSpPr>
        <p:spPr>
          <a:xfrm>
            <a:off x="9206180" y="2502568"/>
            <a:ext cx="1074670" cy="369332"/>
          </a:xfrm>
          <a:prstGeom prst="rect">
            <a:avLst/>
          </a:prstGeom>
          <a:solidFill>
            <a:schemeClr val="bg2">
              <a:lumMod val="75000"/>
            </a:schemeClr>
          </a:solidFill>
        </p:spPr>
        <p:txBody>
          <a:bodyPr wrap="square" rtlCol="0">
            <a:spAutoFit/>
          </a:bodyPr>
          <a:lstStyle/>
          <a:p>
            <a:r>
              <a:rPr lang="en-US" b="1" dirty="0"/>
              <a:t>Random</a:t>
            </a:r>
          </a:p>
        </p:txBody>
      </p:sp>
      <p:sp>
        <p:nvSpPr>
          <p:cNvPr id="14" name="TextBox 13"/>
          <p:cNvSpPr txBox="1"/>
          <p:nvPr/>
        </p:nvSpPr>
        <p:spPr>
          <a:xfrm>
            <a:off x="5587813" y="2502568"/>
            <a:ext cx="701912" cy="369332"/>
          </a:xfrm>
          <a:prstGeom prst="rect">
            <a:avLst/>
          </a:prstGeom>
          <a:solidFill>
            <a:schemeClr val="bg2">
              <a:lumMod val="75000"/>
            </a:schemeClr>
          </a:solidFill>
        </p:spPr>
        <p:txBody>
          <a:bodyPr wrap="square" rtlCol="0">
            <a:spAutoFit/>
          </a:bodyPr>
          <a:lstStyle/>
          <a:p>
            <a:r>
              <a:rPr lang="en-US" b="1" dirty="0"/>
              <a:t>GEM</a:t>
            </a:r>
          </a:p>
        </p:txBody>
      </p:sp>
      <p:sp>
        <p:nvSpPr>
          <p:cNvPr id="15" name="TextBox 14"/>
          <p:cNvSpPr txBox="1"/>
          <p:nvPr/>
        </p:nvSpPr>
        <p:spPr>
          <a:xfrm>
            <a:off x="9256447" y="5804064"/>
            <a:ext cx="1074670" cy="369332"/>
          </a:xfrm>
          <a:prstGeom prst="rect">
            <a:avLst/>
          </a:prstGeom>
          <a:solidFill>
            <a:schemeClr val="bg2">
              <a:lumMod val="75000"/>
            </a:schemeClr>
          </a:solidFill>
        </p:spPr>
        <p:txBody>
          <a:bodyPr wrap="square" rtlCol="0">
            <a:spAutoFit/>
          </a:bodyPr>
          <a:lstStyle/>
          <a:p>
            <a:r>
              <a:rPr lang="en-US" b="1" dirty="0"/>
              <a:t>“Nicely”</a:t>
            </a:r>
          </a:p>
        </p:txBody>
      </p:sp>
      <p:sp>
        <p:nvSpPr>
          <p:cNvPr id="16" name="TextBox 15"/>
          <p:cNvSpPr txBox="1"/>
          <p:nvPr/>
        </p:nvSpPr>
        <p:spPr>
          <a:xfrm>
            <a:off x="5609296" y="5804064"/>
            <a:ext cx="668027" cy="369332"/>
          </a:xfrm>
          <a:prstGeom prst="rect">
            <a:avLst/>
          </a:prstGeom>
          <a:solidFill>
            <a:schemeClr val="bg2">
              <a:lumMod val="75000"/>
            </a:schemeClr>
          </a:solidFill>
        </p:spPr>
        <p:txBody>
          <a:bodyPr wrap="square" rtlCol="0">
            <a:spAutoFit/>
          </a:bodyPr>
          <a:lstStyle/>
          <a:p>
            <a:r>
              <a:rPr lang="en-US" b="1" dirty="0"/>
              <a:t>Grid</a:t>
            </a:r>
          </a:p>
        </p:txBody>
      </p:sp>
      <p:sp>
        <p:nvSpPr>
          <p:cNvPr id="17" name="TextBox 16"/>
          <p:cNvSpPr txBox="1"/>
          <p:nvPr/>
        </p:nvSpPr>
        <p:spPr>
          <a:xfrm>
            <a:off x="1971391" y="5804064"/>
            <a:ext cx="668027" cy="369332"/>
          </a:xfrm>
          <a:prstGeom prst="rect">
            <a:avLst/>
          </a:prstGeom>
          <a:solidFill>
            <a:schemeClr val="bg2">
              <a:lumMod val="75000"/>
            </a:schemeClr>
          </a:solidFill>
        </p:spPr>
        <p:txBody>
          <a:bodyPr wrap="square" rtlCol="0">
            <a:spAutoFit/>
          </a:bodyPr>
          <a:lstStyle/>
          <a:p>
            <a:r>
              <a:rPr lang="en-US" b="1" dirty="0"/>
              <a:t>Tree</a:t>
            </a:r>
          </a:p>
        </p:txBody>
      </p:sp>
      <p:sp>
        <p:nvSpPr>
          <p:cNvPr id="18" name="TextBox 17"/>
          <p:cNvSpPr txBox="1"/>
          <p:nvPr/>
        </p:nvSpPr>
        <p:spPr>
          <a:xfrm>
            <a:off x="1911478" y="2502568"/>
            <a:ext cx="787852" cy="369332"/>
          </a:xfrm>
          <a:prstGeom prst="rect">
            <a:avLst/>
          </a:prstGeom>
          <a:solidFill>
            <a:schemeClr val="bg2">
              <a:lumMod val="75000"/>
            </a:schemeClr>
          </a:solidFill>
        </p:spPr>
        <p:txBody>
          <a:bodyPr wrap="square" rtlCol="0">
            <a:spAutoFit/>
          </a:bodyPr>
          <a:lstStyle/>
          <a:p>
            <a:r>
              <a:rPr lang="en-US" b="1" dirty="0"/>
              <a:t>Circle</a:t>
            </a:r>
          </a:p>
        </p:txBody>
      </p:sp>
      <p:sp>
        <p:nvSpPr>
          <p:cNvPr id="19" name="TextBox 18"/>
          <p:cNvSpPr txBox="1"/>
          <p:nvPr/>
        </p:nvSpPr>
        <p:spPr>
          <a:xfrm>
            <a:off x="0" y="-4201"/>
            <a:ext cx="3348842" cy="400110"/>
          </a:xfrm>
          <a:prstGeom prst="rect">
            <a:avLst/>
          </a:prstGeom>
          <a:noFill/>
        </p:spPr>
        <p:txBody>
          <a:bodyPr wrap="square" rtlCol="0">
            <a:spAutoFit/>
          </a:bodyPr>
          <a:lstStyle/>
          <a:p>
            <a:r>
              <a:rPr lang="en-US" sz="2000" dirty="0">
                <a:solidFill>
                  <a:schemeClr val="bg2">
                    <a:lumMod val="50000"/>
                  </a:schemeClr>
                </a:solidFill>
              </a:rPr>
              <a:t>Visualization of networks in R</a:t>
            </a:r>
          </a:p>
        </p:txBody>
      </p:sp>
      <p:sp>
        <p:nvSpPr>
          <p:cNvPr id="5" name="Rectangle 4">
            <a:extLst>
              <a:ext uri="{FF2B5EF4-FFF2-40B4-BE49-F238E27FC236}">
                <a16:creationId xmlns:a16="http://schemas.microsoft.com/office/drawing/2014/main" id="{EA39C303-8F80-4407-A47A-F7546A7BFA14}"/>
              </a:ext>
            </a:extLst>
          </p:cNvPr>
          <p:cNvSpPr/>
          <p:nvPr/>
        </p:nvSpPr>
        <p:spPr>
          <a:xfrm>
            <a:off x="133350" y="415426"/>
            <a:ext cx="11925300" cy="6281283"/>
          </a:xfrm>
          <a:prstGeom prst="rect">
            <a:avLst/>
          </a:prstGeom>
          <a:solidFill>
            <a:schemeClr val="accent1">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1042C01-0AE4-4717-96C0-D6651DEE99AA}"/>
              </a:ext>
            </a:extLst>
          </p:cNvPr>
          <p:cNvPicPr>
            <a:picLocks noChangeAspect="1"/>
          </p:cNvPicPr>
          <p:nvPr/>
        </p:nvPicPr>
        <p:blipFill>
          <a:blip r:embed="rId9"/>
          <a:stretch>
            <a:fillRect/>
          </a:stretch>
        </p:blipFill>
        <p:spPr>
          <a:xfrm>
            <a:off x="2079912" y="1828661"/>
            <a:ext cx="8032176" cy="3200677"/>
          </a:xfrm>
          <a:prstGeom prst="rect">
            <a:avLst/>
          </a:prstGeom>
        </p:spPr>
      </p:pic>
    </p:spTree>
    <p:extLst>
      <p:ext uri="{BB962C8B-B14F-4D97-AF65-F5344CB8AC3E}">
        <p14:creationId xmlns:p14="http://schemas.microsoft.com/office/powerpoint/2010/main" val="39987743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1C58705-FC0B-4CAA-9570-9A4AD17E59BD}"/>
              </a:ext>
            </a:extLst>
          </p:cNvPr>
          <p:cNvGrpSpPr/>
          <p:nvPr/>
        </p:nvGrpSpPr>
        <p:grpSpPr>
          <a:xfrm>
            <a:off x="11373385" y="6065032"/>
            <a:ext cx="698267" cy="671666"/>
            <a:chOff x="10939346" y="5553307"/>
            <a:chExt cx="1170878" cy="1126273"/>
          </a:xfrm>
        </p:grpSpPr>
        <p:sp>
          <p:nvSpPr>
            <p:cNvPr id="21" name="Rectangle 20">
              <a:extLst>
                <a:ext uri="{FF2B5EF4-FFF2-40B4-BE49-F238E27FC236}">
                  <a16:creationId xmlns:a16="http://schemas.microsoft.com/office/drawing/2014/main" id="{B150B92F-5905-484E-8570-0E9F2D7420C7}"/>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14200AB8-0AD7-4A7A-985D-71C77E4B02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pic>
        <p:nvPicPr>
          <p:cNvPr id="4" name="Content Placeholder 3" descr="Screen Clipping"/>
          <p:cNvPicPr>
            <a:picLocks noGrp="1" noChangeAspect="1"/>
          </p:cNvPicPr>
          <p:nvPr>
            <p:ph idx="1"/>
          </p:nvPr>
        </p:nvPicPr>
        <p:blipFill>
          <a:blip r:embed="rId3"/>
          <a:stretch>
            <a:fillRect/>
          </a:stretch>
        </p:blipFill>
        <p:spPr>
          <a:xfrm>
            <a:off x="4418974" y="395909"/>
            <a:ext cx="3048671" cy="2906350"/>
          </a:xfrm>
        </p:spPr>
      </p:pic>
      <p:pic>
        <p:nvPicPr>
          <p:cNvPr id="6" name="Picture 5" descr="Screen Clipping"/>
          <p:cNvPicPr>
            <a:picLocks noChangeAspect="1"/>
          </p:cNvPicPr>
          <p:nvPr/>
        </p:nvPicPr>
        <p:blipFill>
          <a:blip r:embed="rId4"/>
          <a:stretch>
            <a:fillRect/>
          </a:stretch>
        </p:blipFill>
        <p:spPr>
          <a:xfrm>
            <a:off x="604896" y="3545305"/>
            <a:ext cx="3072443" cy="3033153"/>
          </a:xfrm>
          <a:prstGeom prst="rect">
            <a:avLst/>
          </a:prstGeom>
        </p:spPr>
      </p:pic>
      <p:pic>
        <p:nvPicPr>
          <p:cNvPr id="7" name="Picture 6" descr="Screen Clipping"/>
          <p:cNvPicPr>
            <a:picLocks noChangeAspect="1"/>
          </p:cNvPicPr>
          <p:nvPr/>
        </p:nvPicPr>
        <p:blipFill>
          <a:blip r:embed="rId5"/>
          <a:stretch>
            <a:fillRect/>
          </a:stretch>
        </p:blipFill>
        <p:spPr>
          <a:xfrm>
            <a:off x="4395202" y="3646046"/>
            <a:ext cx="3072443" cy="3031146"/>
          </a:xfrm>
          <a:prstGeom prst="rect">
            <a:avLst/>
          </a:prstGeom>
        </p:spPr>
      </p:pic>
      <p:pic>
        <p:nvPicPr>
          <p:cNvPr id="8" name="Picture 7" descr="Screen Clipping"/>
          <p:cNvPicPr>
            <a:picLocks noChangeAspect="1"/>
          </p:cNvPicPr>
          <p:nvPr/>
        </p:nvPicPr>
        <p:blipFill>
          <a:blip r:embed="rId6"/>
          <a:stretch>
            <a:fillRect/>
          </a:stretch>
        </p:blipFill>
        <p:spPr>
          <a:xfrm>
            <a:off x="528480" y="395909"/>
            <a:ext cx="3148859" cy="3033153"/>
          </a:xfrm>
          <a:prstGeom prst="rect">
            <a:avLst/>
          </a:prstGeom>
        </p:spPr>
      </p:pic>
      <p:pic>
        <p:nvPicPr>
          <p:cNvPr id="9" name="Picture 8" descr="Screen Clipping"/>
          <p:cNvPicPr>
            <a:picLocks noChangeAspect="1"/>
          </p:cNvPicPr>
          <p:nvPr/>
        </p:nvPicPr>
        <p:blipFill>
          <a:blip r:embed="rId7"/>
          <a:stretch>
            <a:fillRect/>
          </a:stretch>
        </p:blipFill>
        <p:spPr>
          <a:xfrm>
            <a:off x="8209280" y="3646046"/>
            <a:ext cx="3072443" cy="2932412"/>
          </a:xfrm>
          <a:prstGeom prst="rect">
            <a:avLst/>
          </a:prstGeom>
        </p:spPr>
      </p:pic>
      <p:pic>
        <p:nvPicPr>
          <p:cNvPr id="10" name="Picture 9" descr="Screen Clipping"/>
          <p:cNvPicPr>
            <a:picLocks noChangeAspect="1"/>
          </p:cNvPicPr>
          <p:nvPr/>
        </p:nvPicPr>
        <p:blipFill>
          <a:blip r:embed="rId8"/>
          <a:stretch>
            <a:fillRect/>
          </a:stretch>
        </p:blipFill>
        <p:spPr>
          <a:xfrm>
            <a:off x="8209280" y="415426"/>
            <a:ext cx="3068471" cy="3060501"/>
          </a:xfrm>
          <a:prstGeom prst="rect">
            <a:avLst/>
          </a:prstGeom>
        </p:spPr>
      </p:pic>
      <p:sp>
        <p:nvSpPr>
          <p:cNvPr id="11" name="TextBox 10"/>
          <p:cNvSpPr txBox="1"/>
          <p:nvPr/>
        </p:nvSpPr>
        <p:spPr>
          <a:xfrm>
            <a:off x="9206180" y="2502568"/>
            <a:ext cx="1074670" cy="369332"/>
          </a:xfrm>
          <a:prstGeom prst="rect">
            <a:avLst/>
          </a:prstGeom>
          <a:solidFill>
            <a:schemeClr val="bg2">
              <a:lumMod val="75000"/>
            </a:schemeClr>
          </a:solidFill>
        </p:spPr>
        <p:txBody>
          <a:bodyPr wrap="square" rtlCol="0">
            <a:spAutoFit/>
          </a:bodyPr>
          <a:lstStyle/>
          <a:p>
            <a:r>
              <a:rPr lang="en-US" b="1" dirty="0"/>
              <a:t>Random</a:t>
            </a:r>
          </a:p>
        </p:txBody>
      </p:sp>
      <p:sp>
        <p:nvSpPr>
          <p:cNvPr id="14" name="TextBox 13"/>
          <p:cNvSpPr txBox="1"/>
          <p:nvPr/>
        </p:nvSpPr>
        <p:spPr>
          <a:xfrm>
            <a:off x="5587813" y="2502568"/>
            <a:ext cx="701912" cy="369332"/>
          </a:xfrm>
          <a:prstGeom prst="rect">
            <a:avLst/>
          </a:prstGeom>
          <a:solidFill>
            <a:schemeClr val="bg2">
              <a:lumMod val="75000"/>
            </a:schemeClr>
          </a:solidFill>
        </p:spPr>
        <p:txBody>
          <a:bodyPr wrap="square" rtlCol="0">
            <a:spAutoFit/>
          </a:bodyPr>
          <a:lstStyle/>
          <a:p>
            <a:r>
              <a:rPr lang="en-US" b="1" dirty="0"/>
              <a:t>GEM</a:t>
            </a:r>
          </a:p>
        </p:txBody>
      </p:sp>
      <p:sp>
        <p:nvSpPr>
          <p:cNvPr id="15" name="TextBox 14"/>
          <p:cNvSpPr txBox="1"/>
          <p:nvPr/>
        </p:nvSpPr>
        <p:spPr>
          <a:xfrm>
            <a:off x="9256447" y="5804064"/>
            <a:ext cx="1074670" cy="369332"/>
          </a:xfrm>
          <a:prstGeom prst="rect">
            <a:avLst/>
          </a:prstGeom>
          <a:solidFill>
            <a:schemeClr val="bg2">
              <a:lumMod val="75000"/>
            </a:schemeClr>
          </a:solidFill>
        </p:spPr>
        <p:txBody>
          <a:bodyPr wrap="square" rtlCol="0">
            <a:spAutoFit/>
          </a:bodyPr>
          <a:lstStyle/>
          <a:p>
            <a:r>
              <a:rPr lang="en-US" b="1" dirty="0"/>
              <a:t>“Nicely”</a:t>
            </a:r>
          </a:p>
        </p:txBody>
      </p:sp>
      <p:sp>
        <p:nvSpPr>
          <p:cNvPr id="16" name="TextBox 15"/>
          <p:cNvSpPr txBox="1"/>
          <p:nvPr/>
        </p:nvSpPr>
        <p:spPr>
          <a:xfrm>
            <a:off x="5609296" y="5804064"/>
            <a:ext cx="668027" cy="369332"/>
          </a:xfrm>
          <a:prstGeom prst="rect">
            <a:avLst/>
          </a:prstGeom>
          <a:solidFill>
            <a:schemeClr val="bg2">
              <a:lumMod val="75000"/>
            </a:schemeClr>
          </a:solidFill>
        </p:spPr>
        <p:txBody>
          <a:bodyPr wrap="square" rtlCol="0">
            <a:spAutoFit/>
          </a:bodyPr>
          <a:lstStyle/>
          <a:p>
            <a:r>
              <a:rPr lang="en-US" b="1" dirty="0"/>
              <a:t>Grid</a:t>
            </a:r>
          </a:p>
        </p:txBody>
      </p:sp>
      <p:sp>
        <p:nvSpPr>
          <p:cNvPr id="17" name="TextBox 16"/>
          <p:cNvSpPr txBox="1"/>
          <p:nvPr/>
        </p:nvSpPr>
        <p:spPr>
          <a:xfrm>
            <a:off x="1971391" y="5804064"/>
            <a:ext cx="668027" cy="369332"/>
          </a:xfrm>
          <a:prstGeom prst="rect">
            <a:avLst/>
          </a:prstGeom>
          <a:solidFill>
            <a:schemeClr val="bg2">
              <a:lumMod val="75000"/>
            </a:schemeClr>
          </a:solidFill>
        </p:spPr>
        <p:txBody>
          <a:bodyPr wrap="square" rtlCol="0">
            <a:spAutoFit/>
          </a:bodyPr>
          <a:lstStyle/>
          <a:p>
            <a:r>
              <a:rPr lang="en-US" b="1" dirty="0"/>
              <a:t>Tree</a:t>
            </a:r>
          </a:p>
        </p:txBody>
      </p:sp>
      <p:sp>
        <p:nvSpPr>
          <p:cNvPr id="18" name="TextBox 17"/>
          <p:cNvSpPr txBox="1"/>
          <p:nvPr/>
        </p:nvSpPr>
        <p:spPr>
          <a:xfrm>
            <a:off x="1911478" y="2502568"/>
            <a:ext cx="787852" cy="369332"/>
          </a:xfrm>
          <a:prstGeom prst="rect">
            <a:avLst/>
          </a:prstGeom>
          <a:solidFill>
            <a:schemeClr val="bg2">
              <a:lumMod val="75000"/>
            </a:schemeClr>
          </a:solidFill>
        </p:spPr>
        <p:txBody>
          <a:bodyPr wrap="square" rtlCol="0">
            <a:spAutoFit/>
          </a:bodyPr>
          <a:lstStyle/>
          <a:p>
            <a:r>
              <a:rPr lang="en-US" b="1" dirty="0"/>
              <a:t>Circle</a:t>
            </a:r>
          </a:p>
        </p:txBody>
      </p:sp>
      <p:sp>
        <p:nvSpPr>
          <p:cNvPr id="2" name="Rectangle 1"/>
          <p:cNvSpPr/>
          <p:nvPr/>
        </p:nvSpPr>
        <p:spPr>
          <a:xfrm>
            <a:off x="130629" y="395909"/>
            <a:ext cx="11934702" cy="6281283"/>
          </a:xfrm>
          <a:prstGeom prst="rect">
            <a:avLst/>
          </a:prstGeom>
          <a:solidFill>
            <a:schemeClr val="accent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112323" y="2743029"/>
            <a:ext cx="5950401" cy="1938992"/>
          </a:xfrm>
          <a:prstGeom prst="rect">
            <a:avLst/>
          </a:prstGeom>
          <a:solidFill>
            <a:schemeClr val="tx1"/>
          </a:solidFill>
        </p:spPr>
        <p:txBody>
          <a:bodyPr wrap="square" rtlCol="0">
            <a:spAutoFit/>
          </a:bodyPr>
          <a:lstStyle/>
          <a:p>
            <a:r>
              <a:rPr lang="en-US" sz="2400" dirty="0">
                <a:solidFill>
                  <a:schemeClr val="bg1"/>
                </a:solidFill>
              </a:rPr>
              <a:t>My advice on choosing a layout is to read and experiment.  </a:t>
            </a:r>
            <a:br>
              <a:rPr lang="en-US" sz="2400" dirty="0">
                <a:solidFill>
                  <a:schemeClr val="bg1"/>
                </a:solidFill>
              </a:rPr>
            </a:br>
            <a:r>
              <a:rPr lang="en-US" sz="2400" dirty="0">
                <a:solidFill>
                  <a:schemeClr val="bg1"/>
                </a:solidFill>
              </a:rPr>
              <a:t>Note: Almost all layouts have some random element so </a:t>
            </a:r>
            <a:r>
              <a:rPr lang="en-US" sz="2400" dirty="0" err="1">
                <a:solidFill>
                  <a:schemeClr val="bg1"/>
                </a:solidFill>
              </a:rPr>
              <a:t>set.seed</a:t>
            </a:r>
            <a:r>
              <a:rPr lang="en-US" sz="2400" dirty="0">
                <a:solidFill>
                  <a:schemeClr val="bg1"/>
                </a:solidFill>
              </a:rPr>
              <a:t>(#) is a good option for reproducing specific layouts.</a:t>
            </a:r>
          </a:p>
        </p:txBody>
      </p:sp>
      <p:sp>
        <p:nvSpPr>
          <p:cNvPr id="19" name="TextBox 18"/>
          <p:cNvSpPr txBox="1"/>
          <p:nvPr/>
        </p:nvSpPr>
        <p:spPr>
          <a:xfrm>
            <a:off x="0" y="-4201"/>
            <a:ext cx="3348842" cy="400110"/>
          </a:xfrm>
          <a:prstGeom prst="rect">
            <a:avLst/>
          </a:prstGeom>
          <a:noFill/>
        </p:spPr>
        <p:txBody>
          <a:bodyPr wrap="square" rtlCol="0">
            <a:spAutoFit/>
          </a:bodyPr>
          <a:lstStyle/>
          <a:p>
            <a:r>
              <a:rPr lang="en-US" sz="2000" dirty="0">
                <a:solidFill>
                  <a:schemeClr val="bg2">
                    <a:lumMod val="50000"/>
                  </a:schemeClr>
                </a:solidFill>
              </a:rPr>
              <a:t>Visualization of networks in R</a:t>
            </a:r>
          </a:p>
        </p:txBody>
      </p:sp>
    </p:spTree>
    <p:extLst>
      <p:ext uri="{BB962C8B-B14F-4D97-AF65-F5344CB8AC3E}">
        <p14:creationId xmlns:p14="http://schemas.microsoft.com/office/powerpoint/2010/main" val="2672949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stretch>
            <a:fillRect/>
          </a:stretch>
        </p:blipFill>
        <p:spPr>
          <a:xfrm>
            <a:off x="4418974" y="395909"/>
            <a:ext cx="3048671" cy="2906350"/>
          </a:xfrm>
        </p:spPr>
      </p:pic>
      <p:pic>
        <p:nvPicPr>
          <p:cNvPr id="6" name="Picture 5" descr="Screen Clipping"/>
          <p:cNvPicPr>
            <a:picLocks noChangeAspect="1"/>
          </p:cNvPicPr>
          <p:nvPr/>
        </p:nvPicPr>
        <p:blipFill>
          <a:blip r:embed="rId3"/>
          <a:stretch>
            <a:fillRect/>
          </a:stretch>
        </p:blipFill>
        <p:spPr>
          <a:xfrm>
            <a:off x="604896" y="3545305"/>
            <a:ext cx="3072443" cy="3033153"/>
          </a:xfrm>
          <a:prstGeom prst="rect">
            <a:avLst/>
          </a:prstGeom>
        </p:spPr>
      </p:pic>
      <p:pic>
        <p:nvPicPr>
          <p:cNvPr id="7" name="Picture 6" descr="Screen Clipping"/>
          <p:cNvPicPr>
            <a:picLocks noChangeAspect="1"/>
          </p:cNvPicPr>
          <p:nvPr/>
        </p:nvPicPr>
        <p:blipFill>
          <a:blip r:embed="rId4"/>
          <a:stretch>
            <a:fillRect/>
          </a:stretch>
        </p:blipFill>
        <p:spPr>
          <a:xfrm>
            <a:off x="4395202" y="3646046"/>
            <a:ext cx="3072443" cy="3031146"/>
          </a:xfrm>
          <a:prstGeom prst="rect">
            <a:avLst/>
          </a:prstGeom>
        </p:spPr>
      </p:pic>
      <p:pic>
        <p:nvPicPr>
          <p:cNvPr id="8" name="Picture 7" descr="Screen Clipping"/>
          <p:cNvPicPr>
            <a:picLocks noChangeAspect="1"/>
          </p:cNvPicPr>
          <p:nvPr/>
        </p:nvPicPr>
        <p:blipFill>
          <a:blip r:embed="rId5"/>
          <a:stretch>
            <a:fillRect/>
          </a:stretch>
        </p:blipFill>
        <p:spPr>
          <a:xfrm>
            <a:off x="528480" y="395909"/>
            <a:ext cx="3148859" cy="3033153"/>
          </a:xfrm>
          <a:prstGeom prst="rect">
            <a:avLst/>
          </a:prstGeom>
        </p:spPr>
      </p:pic>
      <p:pic>
        <p:nvPicPr>
          <p:cNvPr id="9" name="Picture 8" descr="Screen Clipping"/>
          <p:cNvPicPr>
            <a:picLocks noChangeAspect="1"/>
          </p:cNvPicPr>
          <p:nvPr/>
        </p:nvPicPr>
        <p:blipFill>
          <a:blip r:embed="rId6"/>
          <a:stretch>
            <a:fillRect/>
          </a:stretch>
        </p:blipFill>
        <p:spPr>
          <a:xfrm>
            <a:off x="8209280" y="3646046"/>
            <a:ext cx="3072443" cy="2932412"/>
          </a:xfrm>
          <a:prstGeom prst="rect">
            <a:avLst/>
          </a:prstGeom>
        </p:spPr>
      </p:pic>
      <p:pic>
        <p:nvPicPr>
          <p:cNvPr id="10" name="Picture 9" descr="Screen Clipping"/>
          <p:cNvPicPr>
            <a:picLocks noChangeAspect="1"/>
          </p:cNvPicPr>
          <p:nvPr/>
        </p:nvPicPr>
        <p:blipFill>
          <a:blip r:embed="rId7"/>
          <a:stretch>
            <a:fillRect/>
          </a:stretch>
        </p:blipFill>
        <p:spPr>
          <a:xfrm>
            <a:off x="8209280" y="415426"/>
            <a:ext cx="3068471" cy="3060501"/>
          </a:xfrm>
          <a:prstGeom prst="rect">
            <a:avLst/>
          </a:prstGeom>
        </p:spPr>
      </p:pic>
      <p:sp>
        <p:nvSpPr>
          <p:cNvPr id="11" name="TextBox 10"/>
          <p:cNvSpPr txBox="1"/>
          <p:nvPr/>
        </p:nvSpPr>
        <p:spPr>
          <a:xfrm>
            <a:off x="9206180" y="2502568"/>
            <a:ext cx="1074670" cy="369332"/>
          </a:xfrm>
          <a:prstGeom prst="rect">
            <a:avLst/>
          </a:prstGeom>
          <a:solidFill>
            <a:schemeClr val="bg2">
              <a:lumMod val="75000"/>
            </a:schemeClr>
          </a:solidFill>
        </p:spPr>
        <p:txBody>
          <a:bodyPr wrap="square" rtlCol="0">
            <a:spAutoFit/>
          </a:bodyPr>
          <a:lstStyle/>
          <a:p>
            <a:r>
              <a:rPr lang="en-US" b="1" dirty="0"/>
              <a:t>Random</a:t>
            </a:r>
          </a:p>
        </p:txBody>
      </p:sp>
      <p:sp>
        <p:nvSpPr>
          <p:cNvPr id="14" name="TextBox 13"/>
          <p:cNvSpPr txBox="1"/>
          <p:nvPr/>
        </p:nvSpPr>
        <p:spPr>
          <a:xfrm>
            <a:off x="5587813" y="2502568"/>
            <a:ext cx="701912" cy="369332"/>
          </a:xfrm>
          <a:prstGeom prst="rect">
            <a:avLst/>
          </a:prstGeom>
          <a:solidFill>
            <a:schemeClr val="bg2">
              <a:lumMod val="75000"/>
            </a:schemeClr>
          </a:solidFill>
        </p:spPr>
        <p:txBody>
          <a:bodyPr wrap="square" rtlCol="0">
            <a:spAutoFit/>
          </a:bodyPr>
          <a:lstStyle/>
          <a:p>
            <a:r>
              <a:rPr lang="en-US" b="1" dirty="0"/>
              <a:t>GEM</a:t>
            </a:r>
          </a:p>
        </p:txBody>
      </p:sp>
      <p:sp>
        <p:nvSpPr>
          <p:cNvPr id="15" name="TextBox 14"/>
          <p:cNvSpPr txBox="1"/>
          <p:nvPr/>
        </p:nvSpPr>
        <p:spPr>
          <a:xfrm>
            <a:off x="9256447" y="5804064"/>
            <a:ext cx="1074670" cy="369332"/>
          </a:xfrm>
          <a:prstGeom prst="rect">
            <a:avLst/>
          </a:prstGeom>
          <a:solidFill>
            <a:schemeClr val="bg2">
              <a:lumMod val="75000"/>
            </a:schemeClr>
          </a:solidFill>
        </p:spPr>
        <p:txBody>
          <a:bodyPr wrap="square" rtlCol="0">
            <a:spAutoFit/>
          </a:bodyPr>
          <a:lstStyle/>
          <a:p>
            <a:r>
              <a:rPr lang="en-US" b="1" dirty="0"/>
              <a:t>“Nicely”</a:t>
            </a:r>
          </a:p>
        </p:txBody>
      </p:sp>
      <p:sp>
        <p:nvSpPr>
          <p:cNvPr id="16" name="TextBox 15"/>
          <p:cNvSpPr txBox="1"/>
          <p:nvPr/>
        </p:nvSpPr>
        <p:spPr>
          <a:xfrm>
            <a:off x="5609296" y="5804064"/>
            <a:ext cx="668027" cy="369332"/>
          </a:xfrm>
          <a:prstGeom prst="rect">
            <a:avLst/>
          </a:prstGeom>
          <a:solidFill>
            <a:schemeClr val="bg2">
              <a:lumMod val="75000"/>
            </a:schemeClr>
          </a:solidFill>
        </p:spPr>
        <p:txBody>
          <a:bodyPr wrap="square" rtlCol="0">
            <a:spAutoFit/>
          </a:bodyPr>
          <a:lstStyle/>
          <a:p>
            <a:r>
              <a:rPr lang="en-US" b="1" dirty="0"/>
              <a:t>Grid</a:t>
            </a:r>
          </a:p>
        </p:txBody>
      </p:sp>
      <p:sp>
        <p:nvSpPr>
          <p:cNvPr id="17" name="TextBox 16"/>
          <p:cNvSpPr txBox="1"/>
          <p:nvPr/>
        </p:nvSpPr>
        <p:spPr>
          <a:xfrm>
            <a:off x="1971391" y="5804064"/>
            <a:ext cx="668027" cy="369332"/>
          </a:xfrm>
          <a:prstGeom prst="rect">
            <a:avLst/>
          </a:prstGeom>
          <a:solidFill>
            <a:schemeClr val="bg2">
              <a:lumMod val="75000"/>
            </a:schemeClr>
          </a:solidFill>
        </p:spPr>
        <p:txBody>
          <a:bodyPr wrap="square" rtlCol="0">
            <a:spAutoFit/>
          </a:bodyPr>
          <a:lstStyle/>
          <a:p>
            <a:r>
              <a:rPr lang="en-US" b="1" dirty="0"/>
              <a:t>Tree</a:t>
            </a:r>
          </a:p>
        </p:txBody>
      </p:sp>
      <p:sp>
        <p:nvSpPr>
          <p:cNvPr id="18" name="TextBox 17"/>
          <p:cNvSpPr txBox="1"/>
          <p:nvPr/>
        </p:nvSpPr>
        <p:spPr>
          <a:xfrm>
            <a:off x="1911478" y="2502568"/>
            <a:ext cx="787852" cy="369332"/>
          </a:xfrm>
          <a:prstGeom prst="rect">
            <a:avLst/>
          </a:prstGeom>
          <a:solidFill>
            <a:schemeClr val="bg2">
              <a:lumMod val="75000"/>
            </a:schemeClr>
          </a:solidFill>
        </p:spPr>
        <p:txBody>
          <a:bodyPr wrap="square" rtlCol="0">
            <a:spAutoFit/>
          </a:bodyPr>
          <a:lstStyle/>
          <a:p>
            <a:r>
              <a:rPr lang="en-US" b="1" dirty="0"/>
              <a:t>Circle</a:t>
            </a:r>
          </a:p>
        </p:txBody>
      </p:sp>
      <p:sp>
        <p:nvSpPr>
          <p:cNvPr id="2" name="Rectangle 1"/>
          <p:cNvSpPr/>
          <p:nvPr/>
        </p:nvSpPr>
        <p:spPr>
          <a:xfrm>
            <a:off x="130629" y="395909"/>
            <a:ext cx="11934702" cy="628128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112323" y="2743029"/>
            <a:ext cx="5950401" cy="461665"/>
          </a:xfrm>
          <a:prstGeom prst="rect">
            <a:avLst/>
          </a:prstGeom>
          <a:solidFill>
            <a:schemeClr val="tx1"/>
          </a:solidFill>
        </p:spPr>
        <p:txBody>
          <a:bodyPr wrap="square" rtlCol="0">
            <a:spAutoFit/>
          </a:bodyPr>
          <a:lstStyle/>
          <a:p>
            <a:pPr algn="ctr"/>
            <a:r>
              <a:rPr lang="en-US" sz="2400" dirty="0">
                <a:solidFill>
                  <a:schemeClr val="bg1"/>
                </a:solidFill>
              </a:rPr>
              <a:t>Visualization is critical</a:t>
            </a:r>
          </a:p>
        </p:txBody>
      </p:sp>
      <p:sp>
        <p:nvSpPr>
          <p:cNvPr id="19" name="TextBox 18"/>
          <p:cNvSpPr txBox="1"/>
          <p:nvPr/>
        </p:nvSpPr>
        <p:spPr>
          <a:xfrm>
            <a:off x="0" y="-4201"/>
            <a:ext cx="3348842" cy="400110"/>
          </a:xfrm>
          <a:prstGeom prst="rect">
            <a:avLst/>
          </a:prstGeom>
          <a:noFill/>
        </p:spPr>
        <p:txBody>
          <a:bodyPr wrap="square" rtlCol="0">
            <a:spAutoFit/>
          </a:bodyPr>
          <a:lstStyle/>
          <a:p>
            <a:r>
              <a:rPr lang="en-US" sz="2000" dirty="0">
                <a:solidFill>
                  <a:schemeClr val="bg2">
                    <a:lumMod val="50000"/>
                  </a:schemeClr>
                </a:solidFill>
              </a:rPr>
              <a:t>Visualization of networks in R</a:t>
            </a:r>
          </a:p>
        </p:txBody>
      </p:sp>
      <p:grpSp>
        <p:nvGrpSpPr>
          <p:cNvPr id="20" name="Group 19">
            <a:extLst>
              <a:ext uri="{FF2B5EF4-FFF2-40B4-BE49-F238E27FC236}">
                <a16:creationId xmlns:a16="http://schemas.microsoft.com/office/drawing/2014/main" id="{F1D6F0B2-88E7-4C60-91B6-03B490F4FE7F}"/>
              </a:ext>
            </a:extLst>
          </p:cNvPr>
          <p:cNvGrpSpPr/>
          <p:nvPr/>
        </p:nvGrpSpPr>
        <p:grpSpPr>
          <a:xfrm>
            <a:off x="11373385" y="6065032"/>
            <a:ext cx="698267" cy="671666"/>
            <a:chOff x="10939346" y="5553307"/>
            <a:chExt cx="1170878" cy="1126273"/>
          </a:xfrm>
        </p:grpSpPr>
        <p:sp>
          <p:nvSpPr>
            <p:cNvPr id="21" name="Rectangle 20">
              <a:extLst>
                <a:ext uri="{FF2B5EF4-FFF2-40B4-BE49-F238E27FC236}">
                  <a16:creationId xmlns:a16="http://schemas.microsoft.com/office/drawing/2014/main" id="{74F33BCE-39DA-46D4-9827-A96BB437ED27}"/>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F49255CF-5349-4C35-AF6D-0B9054E099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1726369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9128D-B067-4FA5-8F8E-3C406A2F5460}"/>
              </a:ext>
            </a:extLst>
          </p:cNvPr>
          <p:cNvSpPr>
            <a:spLocks noGrp="1"/>
          </p:cNvSpPr>
          <p:nvPr>
            <p:ph type="title"/>
          </p:nvPr>
        </p:nvSpPr>
        <p:spPr>
          <a:xfrm>
            <a:off x="1143001" y="1070335"/>
            <a:ext cx="5199926" cy="1443269"/>
          </a:xfrm>
        </p:spPr>
        <p:txBody>
          <a:bodyPr>
            <a:normAutofit/>
          </a:bodyPr>
          <a:lstStyle/>
          <a:p>
            <a:r>
              <a:rPr lang="en-US" sz="4000" b="0" i="0" dirty="0">
                <a:solidFill>
                  <a:schemeClr val="bg1"/>
                </a:solidFill>
                <a:latin typeface="+mj-lt"/>
              </a:rPr>
              <a:t>The Seven Bridges of Konigsberg, 1736</a:t>
            </a:r>
            <a:endParaRPr lang="en-US" sz="4000" dirty="0">
              <a:solidFill>
                <a:schemeClr val="bg1"/>
              </a:solidFill>
            </a:endParaRPr>
          </a:p>
        </p:txBody>
      </p:sp>
      <p:pic>
        <p:nvPicPr>
          <p:cNvPr id="1034" name="Picture 2" descr="Leonhard Euler.jpg">
            <a:extLst>
              <a:ext uri="{FF2B5EF4-FFF2-40B4-BE49-F238E27FC236}">
                <a16:creationId xmlns:a16="http://schemas.microsoft.com/office/drawing/2014/main" id="{8AA1C431-3F5C-454E-903A-36D1901D7A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577" r="-2" b="22450"/>
          <a:stretch/>
        </p:blipFill>
        <p:spPr bwMode="auto">
          <a:xfrm>
            <a:off x="6636743" y="1238487"/>
            <a:ext cx="4741120" cy="449306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upload.wikimedia.org/wikipedia/commons/5/5d/Konigsberg_bridges.png">
            <a:extLst>
              <a:ext uri="{FF2B5EF4-FFF2-40B4-BE49-F238E27FC236}">
                <a16:creationId xmlns:a16="http://schemas.microsoft.com/office/drawing/2014/main" id="{B94F6BD9-195E-49F6-B5E0-23CFA36DD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4689" y="2513604"/>
            <a:ext cx="2876550" cy="22669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097C4B4-1498-46D4-8370-AB9DB413A7AF}"/>
              </a:ext>
            </a:extLst>
          </p:cNvPr>
          <p:cNvSpPr txBox="1"/>
          <p:nvPr/>
        </p:nvSpPr>
        <p:spPr>
          <a:xfrm>
            <a:off x="6636743" y="5731547"/>
            <a:ext cx="4741120" cy="369332"/>
          </a:xfrm>
          <a:prstGeom prst="rect">
            <a:avLst/>
          </a:prstGeom>
          <a:noFill/>
        </p:spPr>
        <p:txBody>
          <a:bodyPr wrap="square" rtlCol="0">
            <a:spAutoFit/>
          </a:bodyPr>
          <a:lstStyle/>
          <a:p>
            <a:pPr algn="ctr"/>
            <a:r>
              <a:rPr lang="en-US" dirty="0">
                <a:solidFill>
                  <a:schemeClr val="bg1"/>
                </a:solidFill>
              </a:rPr>
              <a:t>Leonhard Euler</a:t>
            </a:r>
          </a:p>
        </p:txBody>
      </p:sp>
    </p:spTree>
    <p:extLst>
      <p:ext uri="{BB962C8B-B14F-4D97-AF65-F5344CB8AC3E}">
        <p14:creationId xmlns:p14="http://schemas.microsoft.com/office/powerpoint/2010/main" val="657411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stretch>
            <a:fillRect/>
          </a:stretch>
        </p:blipFill>
        <p:spPr>
          <a:xfrm>
            <a:off x="4418974" y="395909"/>
            <a:ext cx="3048671" cy="2906350"/>
          </a:xfrm>
        </p:spPr>
      </p:pic>
      <p:pic>
        <p:nvPicPr>
          <p:cNvPr id="6" name="Picture 5" descr="Screen Clipping"/>
          <p:cNvPicPr>
            <a:picLocks noChangeAspect="1"/>
          </p:cNvPicPr>
          <p:nvPr/>
        </p:nvPicPr>
        <p:blipFill>
          <a:blip r:embed="rId3"/>
          <a:stretch>
            <a:fillRect/>
          </a:stretch>
        </p:blipFill>
        <p:spPr>
          <a:xfrm>
            <a:off x="604896" y="3545305"/>
            <a:ext cx="3072443" cy="3033153"/>
          </a:xfrm>
          <a:prstGeom prst="rect">
            <a:avLst/>
          </a:prstGeom>
        </p:spPr>
      </p:pic>
      <p:pic>
        <p:nvPicPr>
          <p:cNvPr id="7" name="Picture 6" descr="Screen Clipping"/>
          <p:cNvPicPr>
            <a:picLocks noChangeAspect="1"/>
          </p:cNvPicPr>
          <p:nvPr/>
        </p:nvPicPr>
        <p:blipFill>
          <a:blip r:embed="rId4"/>
          <a:stretch>
            <a:fillRect/>
          </a:stretch>
        </p:blipFill>
        <p:spPr>
          <a:xfrm>
            <a:off x="4395202" y="3646046"/>
            <a:ext cx="3072443" cy="3031146"/>
          </a:xfrm>
          <a:prstGeom prst="rect">
            <a:avLst/>
          </a:prstGeom>
        </p:spPr>
      </p:pic>
      <p:pic>
        <p:nvPicPr>
          <p:cNvPr id="8" name="Picture 7" descr="Screen Clipping"/>
          <p:cNvPicPr>
            <a:picLocks noChangeAspect="1"/>
          </p:cNvPicPr>
          <p:nvPr/>
        </p:nvPicPr>
        <p:blipFill>
          <a:blip r:embed="rId5"/>
          <a:stretch>
            <a:fillRect/>
          </a:stretch>
        </p:blipFill>
        <p:spPr>
          <a:xfrm>
            <a:off x="528480" y="395909"/>
            <a:ext cx="3148859" cy="3033153"/>
          </a:xfrm>
          <a:prstGeom prst="rect">
            <a:avLst/>
          </a:prstGeom>
        </p:spPr>
      </p:pic>
      <p:pic>
        <p:nvPicPr>
          <p:cNvPr id="9" name="Picture 8" descr="Screen Clipping"/>
          <p:cNvPicPr>
            <a:picLocks noChangeAspect="1"/>
          </p:cNvPicPr>
          <p:nvPr/>
        </p:nvPicPr>
        <p:blipFill>
          <a:blip r:embed="rId6"/>
          <a:stretch>
            <a:fillRect/>
          </a:stretch>
        </p:blipFill>
        <p:spPr>
          <a:xfrm>
            <a:off x="8209280" y="3646046"/>
            <a:ext cx="3072443" cy="2932412"/>
          </a:xfrm>
          <a:prstGeom prst="rect">
            <a:avLst/>
          </a:prstGeom>
        </p:spPr>
      </p:pic>
      <p:pic>
        <p:nvPicPr>
          <p:cNvPr id="10" name="Picture 9" descr="Screen Clipping"/>
          <p:cNvPicPr>
            <a:picLocks noChangeAspect="1"/>
          </p:cNvPicPr>
          <p:nvPr/>
        </p:nvPicPr>
        <p:blipFill>
          <a:blip r:embed="rId7"/>
          <a:stretch>
            <a:fillRect/>
          </a:stretch>
        </p:blipFill>
        <p:spPr>
          <a:xfrm>
            <a:off x="8209280" y="415426"/>
            <a:ext cx="3068471" cy="3060501"/>
          </a:xfrm>
          <a:prstGeom prst="rect">
            <a:avLst/>
          </a:prstGeom>
        </p:spPr>
      </p:pic>
      <p:sp>
        <p:nvSpPr>
          <p:cNvPr id="11" name="TextBox 10"/>
          <p:cNvSpPr txBox="1"/>
          <p:nvPr/>
        </p:nvSpPr>
        <p:spPr>
          <a:xfrm>
            <a:off x="9206180" y="2502568"/>
            <a:ext cx="1074670" cy="369332"/>
          </a:xfrm>
          <a:prstGeom prst="rect">
            <a:avLst/>
          </a:prstGeom>
          <a:solidFill>
            <a:schemeClr val="bg2">
              <a:lumMod val="75000"/>
            </a:schemeClr>
          </a:solidFill>
        </p:spPr>
        <p:txBody>
          <a:bodyPr wrap="square" rtlCol="0">
            <a:spAutoFit/>
          </a:bodyPr>
          <a:lstStyle/>
          <a:p>
            <a:r>
              <a:rPr lang="en-US" b="1" dirty="0"/>
              <a:t>Random</a:t>
            </a:r>
          </a:p>
        </p:txBody>
      </p:sp>
      <p:sp>
        <p:nvSpPr>
          <p:cNvPr id="14" name="TextBox 13"/>
          <p:cNvSpPr txBox="1"/>
          <p:nvPr/>
        </p:nvSpPr>
        <p:spPr>
          <a:xfrm>
            <a:off x="5587813" y="2502568"/>
            <a:ext cx="701912" cy="369332"/>
          </a:xfrm>
          <a:prstGeom prst="rect">
            <a:avLst/>
          </a:prstGeom>
          <a:solidFill>
            <a:schemeClr val="bg2">
              <a:lumMod val="75000"/>
            </a:schemeClr>
          </a:solidFill>
        </p:spPr>
        <p:txBody>
          <a:bodyPr wrap="square" rtlCol="0">
            <a:spAutoFit/>
          </a:bodyPr>
          <a:lstStyle/>
          <a:p>
            <a:r>
              <a:rPr lang="en-US" b="1" dirty="0"/>
              <a:t>GEM</a:t>
            </a:r>
          </a:p>
        </p:txBody>
      </p:sp>
      <p:sp>
        <p:nvSpPr>
          <p:cNvPr id="15" name="TextBox 14"/>
          <p:cNvSpPr txBox="1"/>
          <p:nvPr/>
        </p:nvSpPr>
        <p:spPr>
          <a:xfrm>
            <a:off x="9256447" y="5804064"/>
            <a:ext cx="1074670" cy="369332"/>
          </a:xfrm>
          <a:prstGeom prst="rect">
            <a:avLst/>
          </a:prstGeom>
          <a:solidFill>
            <a:schemeClr val="bg2">
              <a:lumMod val="75000"/>
            </a:schemeClr>
          </a:solidFill>
        </p:spPr>
        <p:txBody>
          <a:bodyPr wrap="square" rtlCol="0">
            <a:spAutoFit/>
          </a:bodyPr>
          <a:lstStyle/>
          <a:p>
            <a:r>
              <a:rPr lang="en-US" b="1" dirty="0"/>
              <a:t>“Nicely”</a:t>
            </a:r>
          </a:p>
        </p:txBody>
      </p:sp>
      <p:sp>
        <p:nvSpPr>
          <p:cNvPr id="16" name="TextBox 15"/>
          <p:cNvSpPr txBox="1"/>
          <p:nvPr/>
        </p:nvSpPr>
        <p:spPr>
          <a:xfrm>
            <a:off x="5609296" y="5804064"/>
            <a:ext cx="668027" cy="369332"/>
          </a:xfrm>
          <a:prstGeom prst="rect">
            <a:avLst/>
          </a:prstGeom>
          <a:solidFill>
            <a:schemeClr val="bg2">
              <a:lumMod val="75000"/>
            </a:schemeClr>
          </a:solidFill>
        </p:spPr>
        <p:txBody>
          <a:bodyPr wrap="square" rtlCol="0">
            <a:spAutoFit/>
          </a:bodyPr>
          <a:lstStyle/>
          <a:p>
            <a:r>
              <a:rPr lang="en-US" b="1" dirty="0"/>
              <a:t>Grid</a:t>
            </a:r>
          </a:p>
        </p:txBody>
      </p:sp>
      <p:sp>
        <p:nvSpPr>
          <p:cNvPr id="17" name="TextBox 16"/>
          <p:cNvSpPr txBox="1"/>
          <p:nvPr/>
        </p:nvSpPr>
        <p:spPr>
          <a:xfrm>
            <a:off x="1971391" y="5804064"/>
            <a:ext cx="668027" cy="369332"/>
          </a:xfrm>
          <a:prstGeom prst="rect">
            <a:avLst/>
          </a:prstGeom>
          <a:solidFill>
            <a:schemeClr val="bg2">
              <a:lumMod val="75000"/>
            </a:schemeClr>
          </a:solidFill>
        </p:spPr>
        <p:txBody>
          <a:bodyPr wrap="square" rtlCol="0">
            <a:spAutoFit/>
          </a:bodyPr>
          <a:lstStyle/>
          <a:p>
            <a:r>
              <a:rPr lang="en-US" b="1" dirty="0"/>
              <a:t>Tree</a:t>
            </a:r>
          </a:p>
        </p:txBody>
      </p:sp>
      <p:sp>
        <p:nvSpPr>
          <p:cNvPr id="18" name="TextBox 17"/>
          <p:cNvSpPr txBox="1"/>
          <p:nvPr/>
        </p:nvSpPr>
        <p:spPr>
          <a:xfrm>
            <a:off x="1911478" y="2502568"/>
            <a:ext cx="787852" cy="369332"/>
          </a:xfrm>
          <a:prstGeom prst="rect">
            <a:avLst/>
          </a:prstGeom>
          <a:solidFill>
            <a:schemeClr val="bg2">
              <a:lumMod val="75000"/>
            </a:schemeClr>
          </a:solidFill>
        </p:spPr>
        <p:txBody>
          <a:bodyPr wrap="square" rtlCol="0">
            <a:spAutoFit/>
          </a:bodyPr>
          <a:lstStyle/>
          <a:p>
            <a:r>
              <a:rPr lang="en-US" b="1" dirty="0"/>
              <a:t>Circle</a:t>
            </a:r>
          </a:p>
        </p:txBody>
      </p:sp>
      <p:sp>
        <p:nvSpPr>
          <p:cNvPr id="2" name="Rectangle 1"/>
          <p:cNvSpPr/>
          <p:nvPr/>
        </p:nvSpPr>
        <p:spPr>
          <a:xfrm>
            <a:off x="130629" y="395909"/>
            <a:ext cx="11934702" cy="628128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112323" y="2743029"/>
            <a:ext cx="5950401" cy="461665"/>
          </a:xfrm>
          <a:prstGeom prst="rect">
            <a:avLst/>
          </a:prstGeom>
          <a:solidFill>
            <a:schemeClr val="tx1"/>
          </a:solidFill>
        </p:spPr>
        <p:txBody>
          <a:bodyPr wrap="square" rtlCol="0">
            <a:spAutoFit/>
          </a:bodyPr>
          <a:lstStyle/>
          <a:p>
            <a:pPr algn="ctr"/>
            <a:r>
              <a:rPr lang="en-US" sz="2400" dirty="0">
                <a:solidFill>
                  <a:schemeClr val="bg1"/>
                </a:solidFill>
              </a:rPr>
              <a:t>Visualization is critical</a:t>
            </a:r>
          </a:p>
        </p:txBody>
      </p:sp>
      <p:sp>
        <p:nvSpPr>
          <p:cNvPr id="19" name="TextBox 18"/>
          <p:cNvSpPr txBox="1"/>
          <p:nvPr/>
        </p:nvSpPr>
        <p:spPr>
          <a:xfrm>
            <a:off x="0" y="-4201"/>
            <a:ext cx="3348842" cy="400110"/>
          </a:xfrm>
          <a:prstGeom prst="rect">
            <a:avLst/>
          </a:prstGeom>
          <a:noFill/>
        </p:spPr>
        <p:txBody>
          <a:bodyPr wrap="square" rtlCol="0">
            <a:spAutoFit/>
          </a:bodyPr>
          <a:lstStyle/>
          <a:p>
            <a:r>
              <a:rPr lang="en-US" sz="2000" dirty="0">
                <a:solidFill>
                  <a:schemeClr val="bg2">
                    <a:lumMod val="50000"/>
                  </a:schemeClr>
                </a:solidFill>
              </a:rPr>
              <a:t>Visualization of networks in R</a:t>
            </a:r>
          </a:p>
        </p:txBody>
      </p:sp>
      <p:pic>
        <p:nvPicPr>
          <p:cNvPr id="20" name="Picture 19">
            <a:extLst>
              <a:ext uri="{FF2B5EF4-FFF2-40B4-BE49-F238E27FC236}">
                <a16:creationId xmlns:a16="http://schemas.microsoft.com/office/drawing/2014/main" id="{949CEAD8-CC4F-4147-9AC9-F1479765A20B}"/>
              </a:ext>
            </a:extLst>
          </p:cNvPr>
          <p:cNvPicPr>
            <a:picLocks noChangeAspect="1"/>
          </p:cNvPicPr>
          <p:nvPr/>
        </p:nvPicPr>
        <p:blipFill rotWithShape="1">
          <a:blip r:embed="rId8"/>
          <a:srcRect l="26457" b="54766"/>
          <a:stretch/>
        </p:blipFill>
        <p:spPr>
          <a:xfrm>
            <a:off x="277081" y="995516"/>
            <a:ext cx="11637837" cy="4866968"/>
          </a:xfrm>
          <a:prstGeom prst="rect">
            <a:avLst/>
          </a:prstGeom>
        </p:spPr>
      </p:pic>
      <p:grpSp>
        <p:nvGrpSpPr>
          <p:cNvPr id="21" name="Group 20">
            <a:extLst>
              <a:ext uri="{FF2B5EF4-FFF2-40B4-BE49-F238E27FC236}">
                <a16:creationId xmlns:a16="http://schemas.microsoft.com/office/drawing/2014/main" id="{F40A10CF-268E-4D67-A18C-E7FC3D4BDE48}"/>
              </a:ext>
            </a:extLst>
          </p:cNvPr>
          <p:cNvGrpSpPr/>
          <p:nvPr/>
        </p:nvGrpSpPr>
        <p:grpSpPr>
          <a:xfrm>
            <a:off x="11373385" y="6065032"/>
            <a:ext cx="698267" cy="671666"/>
            <a:chOff x="10939346" y="5553307"/>
            <a:chExt cx="1170878" cy="1126273"/>
          </a:xfrm>
        </p:grpSpPr>
        <p:sp>
          <p:nvSpPr>
            <p:cNvPr id="22" name="Rectangle 21">
              <a:extLst>
                <a:ext uri="{FF2B5EF4-FFF2-40B4-BE49-F238E27FC236}">
                  <a16:creationId xmlns:a16="http://schemas.microsoft.com/office/drawing/2014/main" id="{AD03D4ED-9033-45CB-AFEE-7C03E32FBDB9}"/>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2F167CBA-6ACC-472A-A752-EAD956CCB0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1253506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ED2BAB5-494B-43FA-901E-44E4DBEC070D}"/>
              </a:ext>
            </a:extLst>
          </p:cNvPr>
          <p:cNvPicPr>
            <a:picLocks noGrp="1" noChangeAspect="1"/>
          </p:cNvPicPr>
          <p:nvPr>
            <p:ph sz="half" idx="1"/>
          </p:nvPr>
        </p:nvPicPr>
        <p:blipFill>
          <a:blip r:embed="rId2"/>
          <a:stretch>
            <a:fillRect/>
          </a:stretch>
        </p:blipFill>
        <p:spPr>
          <a:xfrm>
            <a:off x="2444141" y="282098"/>
            <a:ext cx="7303718" cy="6293803"/>
          </a:xfrm>
        </p:spPr>
      </p:pic>
      <p:grpSp>
        <p:nvGrpSpPr>
          <p:cNvPr id="5" name="Group 4">
            <a:extLst>
              <a:ext uri="{FF2B5EF4-FFF2-40B4-BE49-F238E27FC236}">
                <a16:creationId xmlns:a16="http://schemas.microsoft.com/office/drawing/2014/main" id="{7372A59F-2738-4C79-836B-0C55A2E52273}"/>
              </a:ext>
            </a:extLst>
          </p:cNvPr>
          <p:cNvGrpSpPr/>
          <p:nvPr/>
        </p:nvGrpSpPr>
        <p:grpSpPr>
          <a:xfrm>
            <a:off x="11373385" y="6065032"/>
            <a:ext cx="698267" cy="671666"/>
            <a:chOff x="10939346" y="5553307"/>
            <a:chExt cx="1170878" cy="1126273"/>
          </a:xfrm>
        </p:grpSpPr>
        <p:sp>
          <p:nvSpPr>
            <p:cNvPr id="6" name="Rectangle 5">
              <a:extLst>
                <a:ext uri="{FF2B5EF4-FFF2-40B4-BE49-F238E27FC236}">
                  <a16:creationId xmlns:a16="http://schemas.microsoft.com/office/drawing/2014/main" id="{4ABB367A-117F-4A87-BFCF-2DC67A188AC4}"/>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81D8644-26FD-4977-883B-3A887EA81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13332679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02626F-9CF3-412D-AD1B-6911E9FCB202}"/>
              </a:ext>
            </a:extLst>
          </p:cNvPr>
          <p:cNvPicPr>
            <a:picLocks noChangeAspect="1"/>
          </p:cNvPicPr>
          <p:nvPr/>
        </p:nvPicPr>
        <p:blipFill>
          <a:blip r:embed="rId2"/>
          <a:stretch>
            <a:fillRect/>
          </a:stretch>
        </p:blipFill>
        <p:spPr>
          <a:xfrm>
            <a:off x="1332835" y="432969"/>
            <a:ext cx="9526329" cy="5992061"/>
          </a:xfrm>
          <a:prstGeom prst="rect">
            <a:avLst/>
          </a:prstGeom>
        </p:spPr>
      </p:pic>
      <p:grpSp>
        <p:nvGrpSpPr>
          <p:cNvPr id="7" name="Group 6">
            <a:extLst>
              <a:ext uri="{FF2B5EF4-FFF2-40B4-BE49-F238E27FC236}">
                <a16:creationId xmlns:a16="http://schemas.microsoft.com/office/drawing/2014/main" id="{612BD1C0-ACBD-4B46-9C31-E7E6DCC284CC}"/>
              </a:ext>
            </a:extLst>
          </p:cNvPr>
          <p:cNvGrpSpPr/>
          <p:nvPr/>
        </p:nvGrpSpPr>
        <p:grpSpPr>
          <a:xfrm>
            <a:off x="11373385" y="6065032"/>
            <a:ext cx="698267" cy="671666"/>
            <a:chOff x="10939346" y="5553307"/>
            <a:chExt cx="1170878" cy="1126273"/>
          </a:xfrm>
        </p:grpSpPr>
        <p:sp>
          <p:nvSpPr>
            <p:cNvPr id="9" name="Rectangle 8">
              <a:extLst>
                <a:ext uri="{FF2B5EF4-FFF2-40B4-BE49-F238E27FC236}">
                  <a16:creationId xmlns:a16="http://schemas.microsoft.com/office/drawing/2014/main" id="{4A5DCED1-627B-4342-8617-816166F9282B}"/>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515691A-C15F-4633-BDAE-73655DFACA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27053988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F70541F-BA9F-4806-96BC-14414D38EDEE}"/>
              </a:ext>
            </a:extLst>
          </p:cNvPr>
          <p:cNvPicPr>
            <a:picLocks noChangeAspect="1"/>
          </p:cNvPicPr>
          <p:nvPr/>
        </p:nvPicPr>
        <p:blipFill>
          <a:blip r:embed="rId2"/>
          <a:stretch>
            <a:fillRect/>
          </a:stretch>
        </p:blipFill>
        <p:spPr>
          <a:xfrm>
            <a:off x="2468033" y="0"/>
            <a:ext cx="7255933" cy="6858000"/>
          </a:xfrm>
          <a:prstGeom prst="rect">
            <a:avLst/>
          </a:prstGeom>
        </p:spPr>
      </p:pic>
      <p:grpSp>
        <p:nvGrpSpPr>
          <p:cNvPr id="15" name="Group 14">
            <a:extLst>
              <a:ext uri="{FF2B5EF4-FFF2-40B4-BE49-F238E27FC236}">
                <a16:creationId xmlns:a16="http://schemas.microsoft.com/office/drawing/2014/main" id="{6ED1C811-9352-487D-B4B3-CE44C4090912}"/>
              </a:ext>
            </a:extLst>
          </p:cNvPr>
          <p:cNvGrpSpPr/>
          <p:nvPr/>
        </p:nvGrpSpPr>
        <p:grpSpPr>
          <a:xfrm>
            <a:off x="11373385" y="6065032"/>
            <a:ext cx="698267" cy="671666"/>
            <a:chOff x="10939346" y="5553307"/>
            <a:chExt cx="1170878" cy="1126273"/>
          </a:xfrm>
        </p:grpSpPr>
        <p:sp>
          <p:nvSpPr>
            <p:cNvPr id="16" name="Rectangle 15">
              <a:extLst>
                <a:ext uri="{FF2B5EF4-FFF2-40B4-BE49-F238E27FC236}">
                  <a16:creationId xmlns:a16="http://schemas.microsoft.com/office/drawing/2014/main" id="{52B1AB25-11B9-40FC-9CC1-53E65F47F2A6}"/>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8A27947-5527-49E7-8B57-D93646C80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491542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14" name="Group 13">
            <a:extLst>
              <a:ext uri="{FF2B5EF4-FFF2-40B4-BE49-F238E27FC236}">
                <a16:creationId xmlns:a16="http://schemas.microsoft.com/office/drawing/2014/main" id="{026AFA80-780F-46AD-9F49-D9304F9ECB07}"/>
              </a:ext>
            </a:extLst>
          </p:cNvPr>
          <p:cNvGrpSpPr/>
          <p:nvPr/>
        </p:nvGrpSpPr>
        <p:grpSpPr>
          <a:xfrm>
            <a:off x="11373385" y="6065032"/>
            <a:ext cx="698267" cy="671666"/>
            <a:chOff x="10939346" y="5553307"/>
            <a:chExt cx="1170878" cy="1126273"/>
          </a:xfrm>
        </p:grpSpPr>
        <p:sp>
          <p:nvSpPr>
            <p:cNvPr id="15" name="Rectangle 14">
              <a:extLst>
                <a:ext uri="{FF2B5EF4-FFF2-40B4-BE49-F238E27FC236}">
                  <a16:creationId xmlns:a16="http://schemas.microsoft.com/office/drawing/2014/main" id="{8EFF7E7A-94F7-4AC2-866E-D5FFA341B5B1}"/>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FBA64027-D396-49D5-BA9E-99CFE43EEE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19949015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a:t>AOP Detection</a:t>
            </a:r>
          </a:p>
        </p:txBody>
      </p:sp>
      <p:sp>
        <p:nvSpPr>
          <p:cNvPr id="7" name="Text Placeholder 6"/>
          <p:cNvSpPr>
            <a:spLocks noGrp="1"/>
          </p:cNvSpPr>
          <p:nvPr>
            <p:ph type="body" sz="half" idx="2"/>
          </p:nvPr>
        </p:nvSpPr>
        <p:spPr/>
        <p:txBody>
          <a:bodyPr>
            <a:normAutofit lnSpcReduction="10000"/>
          </a:bodyPr>
          <a:lstStyle/>
          <a:p>
            <a:r>
              <a:rPr lang="en-US" sz="2000" dirty="0"/>
              <a:t>The MIE and AO pair with the most simple paths  is </a:t>
            </a:r>
          </a:p>
          <a:p>
            <a:pPr marL="800100" lvl="1" indent="-342900">
              <a:buFont typeface="Arial" panose="020B0604020202020204" pitchFamily="34" charset="0"/>
              <a:buChar char="•"/>
            </a:pPr>
            <a:r>
              <a:rPr lang="en-US" sz="1800" dirty="0"/>
              <a:t>MIE “Activation, LXR”  </a:t>
            </a:r>
          </a:p>
          <a:p>
            <a:pPr marL="800100" lvl="1" indent="-342900">
              <a:buFont typeface="Arial" panose="020B0604020202020204" pitchFamily="34" charset="0"/>
              <a:buChar char="•"/>
            </a:pPr>
            <a:r>
              <a:rPr lang="en-US" sz="1800" dirty="0"/>
              <a:t>AO  “Increased, Liver Steatosis”</a:t>
            </a:r>
          </a:p>
          <a:p>
            <a:r>
              <a:rPr lang="en-US" sz="2000" dirty="0"/>
              <a:t>with 35 unique simple paths from 16 KEs</a:t>
            </a:r>
          </a:p>
          <a:p>
            <a:r>
              <a:rPr lang="en-US" sz="2000" dirty="0"/>
              <a:t>These KEs are from 5 different user-specified AOPs</a:t>
            </a:r>
          </a:p>
          <a:p>
            <a:endParaRPr lang="en-US" sz="2000" dirty="0"/>
          </a:p>
          <a:p>
            <a:endParaRPr lang="en-US" sz="2000" dirty="0"/>
          </a:p>
          <a:p>
            <a:endParaRPr lang="en-US" sz="2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5294" y="760126"/>
            <a:ext cx="5337748" cy="533774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490" y="486937"/>
            <a:ext cx="1855470" cy="1855470"/>
          </a:xfrm>
          <a:prstGeom prst="rect">
            <a:avLst/>
          </a:prstGeom>
        </p:spPr>
      </p:pic>
      <p:grpSp>
        <p:nvGrpSpPr>
          <p:cNvPr id="9" name="Group 8">
            <a:extLst>
              <a:ext uri="{FF2B5EF4-FFF2-40B4-BE49-F238E27FC236}">
                <a16:creationId xmlns:a16="http://schemas.microsoft.com/office/drawing/2014/main" id="{70B0DFC5-1FBB-4231-AB5F-A43E037B0AC2}"/>
              </a:ext>
            </a:extLst>
          </p:cNvPr>
          <p:cNvGrpSpPr/>
          <p:nvPr/>
        </p:nvGrpSpPr>
        <p:grpSpPr>
          <a:xfrm>
            <a:off x="11373385" y="6065032"/>
            <a:ext cx="698267" cy="671666"/>
            <a:chOff x="10939346" y="5553307"/>
            <a:chExt cx="1170878" cy="1126273"/>
          </a:xfrm>
        </p:grpSpPr>
        <p:sp>
          <p:nvSpPr>
            <p:cNvPr id="10" name="Rectangle 9">
              <a:extLst>
                <a:ext uri="{FF2B5EF4-FFF2-40B4-BE49-F238E27FC236}">
                  <a16:creationId xmlns:a16="http://schemas.microsoft.com/office/drawing/2014/main" id="{CFA7028C-8CEC-4D33-A7D5-A1F4D9D8AC50}"/>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3003DE6-B620-4EF9-B6B2-D3E6E642B0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2596755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5796" y="0"/>
            <a:ext cx="6858000" cy="685800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9154" y="4018427"/>
            <a:ext cx="1653166" cy="1653166"/>
          </a:xfrm>
          <a:prstGeom prst="rect">
            <a:avLst/>
          </a:prstGeom>
        </p:spPr>
      </p:pic>
      <p:grpSp>
        <p:nvGrpSpPr>
          <p:cNvPr id="15" name="Group 14">
            <a:extLst>
              <a:ext uri="{FF2B5EF4-FFF2-40B4-BE49-F238E27FC236}">
                <a16:creationId xmlns:a16="http://schemas.microsoft.com/office/drawing/2014/main" id="{55644E6E-30A0-4495-BA9D-464167696466}"/>
              </a:ext>
            </a:extLst>
          </p:cNvPr>
          <p:cNvGrpSpPr/>
          <p:nvPr/>
        </p:nvGrpSpPr>
        <p:grpSpPr>
          <a:xfrm>
            <a:off x="11373385" y="6065032"/>
            <a:ext cx="698267" cy="671666"/>
            <a:chOff x="10939346" y="5553307"/>
            <a:chExt cx="1170878" cy="1126273"/>
          </a:xfrm>
        </p:grpSpPr>
        <p:sp>
          <p:nvSpPr>
            <p:cNvPr id="16" name="Rectangle 15">
              <a:extLst>
                <a:ext uri="{FF2B5EF4-FFF2-40B4-BE49-F238E27FC236}">
                  <a16:creationId xmlns:a16="http://schemas.microsoft.com/office/drawing/2014/main" id="{48A25825-5691-4A34-860F-FEF99A40B84C}"/>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BBE939CF-AF91-4044-8991-2AEBBEFBEE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
        <p:nvSpPr>
          <p:cNvPr id="11" name="TextBox 10">
            <a:extLst>
              <a:ext uri="{FF2B5EF4-FFF2-40B4-BE49-F238E27FC236}">
                <a16:creationId xmlns:a16="http://schemas.microsoft.com/office/drawing/2014/main" id="{7229C26F-EC1F-4030-BD9B-9A350B656FB1}"/>
              </a:ext>
            </a:extLst>
          </p:cNvPr>
          <p:cNvSpPr txBox="1"/>
          <p:nvPr/>
        </p:nvSpPr>
        <p:spPr>
          <a:xfrm>
            <a:off x="2037144" y="1320044"/>
            <a:ext cx="2870522" cy="707886"/>
          </a:xfrm>
          <a:prstGeom prst="rect">
            <a:avLst/>
          </a:prstGeom>
          <a:noFill/>
        </p:spPr>
        <p:txBody>
          <a:bodyPr wrap="square" rtlCol="0">
            <a:spAutoFit/>
          </a:bodyPr>
          <a:lstStyle/>
          <a:p>
            <a:r>
              <a:rPr lang="en-US" sz="2000" dirty="0">
                <a:solidFill>
                  <a:schemeClr val="bg1"/>
                </a:solidFill>
              </a:rPr>
              <a:t>Visualization based on topological sorting</a:t>
            </a:r>
            <a:r>
              <a:rPr lang="en-US" dirty="0">
                <a:solidFill>
                  <a:schemeClr val="bg1"/>
                </a:solidFill>
              </a:rPr>
              <a:t> </a:t>
            </a:r>
          </a:p>
        </p:txBody>
      </p:sp>
    </p:spTree>
    <p:extLst>
      <p:ext uri="{BB962C8B-B14F-4D97-AF65-F5344CB8AC3E}">
        <p14:creationId xmlns:p14="http://schemas.microsoft.com/office/powerpoint/2010/main" val="12499620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00463" y="2037346"/>
            <a:ext cx="9111916" cy="1107996"/>
          </a:xfrm>
          <a:prstGeom prst="rect">
            <a:avLst/>
          </a:prstGeom>
          <a:noFill/>
        </p:spPr>
        <p:txBody>
          <a:bodyPr wrap="square" rtlCol="0">
            <a:spAutoFit/>
          </a:bodyPr>
          <a:lstStyle/>
          <a:p>
            <a:r>
              <a:rPr lang="en-US" sz="6600" dirty="0">
                <a:solidFill>
                  <a:srgbClr val="92D050"/>
                </a:solidFill>
              </a:rPr>
              <a:t>Sample network analyses</a:t>
            </a:r>
          </a:p>
        </p:txBody>
      </p:sp>
      <p:grpSp>
        <p:nvGrpSpPr>
          <p:cNvPr id="3" name="Group 2">
            <a:extLst>
              <a:ext uri="{FF2B5EF4-FFF2-40B4-BE49-F238E27FC236}">
                <a16:creationId xmlns:a16="http://schemas.microsoft.com/office/drawing/2014/main" id="{C25ADFFC-C52F-4DA6-BEAE-C3C4CC19231D}"/>
              </a:ext>
            </a:extLst>
          </p:cNvPr>
          <p:cNvGrpSpPr/>
          <p:nvPr/>
        </p:nvGrpSpPr>
        <p:grpSpPr>
          <a:xfrm>
            <a:off x="11373385" y="6065032"/>
            <a:ext cx="698267" cy="671666"/>
            <a:chOff x="10939346" y="5553307"/>
            <a:chExt cx="1170878" cy="1126273"/>
          </a:xfrm>
        </p:grpSpPr>
        <p:sp>
          <p:nvSpPr>
            <p:cNvPr id="4" name="Rectangle 3">
              <a:extLst>
                <a:ext uri="{FF2B5EF4-FFF2-40B4-BE49-F238E27FC236}">
                  <a16:creationId xmlns:a16="http://schemas.microsoft.com/office/drawing/2014/main" id="{4A7E0F24-E2E0-4305-84A9-101E8B96E373}"/>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86C80C2-AB2A-4734-9554-6B82ABE27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9303437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39994" y="1854327"/>
            <a:ext cx="7053943" cy="3108543"/>
          </a:xfrm>
          <a:prstGeom prst="rect">
            <a:avLst/>
          </a:prstGeom>
          <a:solidFill>
            <a:schemeClr val="tx1"/>
          </a:solidFill>
        </p:spPr>
        <p:txBody>
          <a:bodyPr wrap="square" rtlCol="0">
            <a:spAutoFit/>
          </a:bodyPr>
          <a:lstStyle/>
          <a:p>
            <a:r>
              <a:rPr lang="en-US" sz="2800" b="1" dirty="0">
                <a:solidFill>
                  <a:srgbClr val="00B0F0"/>
                </a:solidFill>
              </a:rPr>
              <a:t>Network analytics </a:t>
            </a:r>
            <a:r>
              <a:rPr lang="en-US" sz="2800" dirty="0">
                <a:solidFill>
                  <a:schemeClr val="bg1"/>
                </a:solidFill>
              </a:rPr>
              <a:t>and </a:t>
            </a:r>
            <a:r>
              <a:rPr lang="en-US" sz="2800" b="1" dirty="0">
                <a:solidFill>
                  <a:srgbClr val="00B0F0"/>
                </a:solidFill>
              </a:rPr>
              <a:t>graph theory</a:t>
            </a:r>
            <a:r>
              <a:rPr lang="en-US" sz="2800" b="1" dirty="0">
                <a:solidFill>
                  <a:schemeClr val="bg1"/>
                </a:solidFill>
              </a:rPr>
              <a:t> </a:t>
            </a:r>
            <a:r>
              <a:rPr lang="en-US" sz="2800" dirty="0">
                <a:solidFill>
                  <a:schemeClr val="bg1"/>
                </a:solidFill>
              </a:rPr>
              <a:t>are two very large fields of research.  There is also a world of models that utilize network structures. Today we will work with some of the standard analyses in R and also see some applications.</a:t>
            </a:r>
          </a:p>
          <a:p>
            <a:endParaRPr lang="en-US" sz="2800" dirty="0">
              <a:solidFill>
                <a:schemeClr val="bg1"/>
              </a:solidFill>
            </a:endParaRPr>
          </a:p>
        </p:txBody>
      </p:sp>
      <p:sp>
        <p:nvSpPr>
          <p:cNvPr id="17" name="TextBox 16"/>
          <p:cNvSpPr txBox="1"/>
          <p:nvPr/>
        </p:nvSpPr>
        <p:spPr>
          <a:xfrm>
            <a:off x="0" y="-4201"/>
            <a:ext cx="2935705" cy="400110"/>
          </a:xfrm>
          <a:prstGeom prst="rect">
            <a:avLst/>
          </a:prstGeom>
          <a:noFill/>
        </p:spPr>
        <p:txBody>
          <a:bodyPr wrap="square" rtlCol="0">
            <a:spAutoFit/>
          </a:bodyPr>
          <a:lstStyle/>
          <a:p>
            <a:r>
              <a:rPr lang="en-US" sz="2000" dirty="0">
                <a:solidFill>
                  <a:schemeClr val="bg2">
                    <a:lumMod val="50000"/>
                  </a:schemeClr>
                </a:solidFill>
              </a:rPr>
              <a:t>Sample network analyses</a:t>
            </a:r>
          </a:p>
        </p:txBody>
      </p:sp>
      <p:grpSp>
        <p:nvGrpSpPr>
          <p:cNvPr id="4" name="Group 3">
            <a:extLst>
              <a:ext uri="{FF2B5EF4-FFF2-40B4-BE49-F238E27FC236}">
                <a16:creationId xmlns:a16="http://schemas.microsoft.com/office/drawing/2014/main" id="{53182EC3-CF5D-4061-9F99-DBFAA8D383E1}"/>
              </a:ext>
            </a:extLst>
          </p:cNvPr>
          <p:cNvGrpSpPr/>
          <p:nvPr/>
        </p:nvGrpSpPr>
        <p:grpSpPr>
          <a:xfrm>
            <a:off x="11373385" y="6065032"/>
            <a:ext cx="698267" cy="671666"/>
            <a:chOff x="10939346" y="5553307"/>
            <a:chExt cx="1170878" cy="1126273"/>
          </a:xfrm>
        </p:grpSpPr>
        <p:sp>
          <p:nvSpPr>
            <p:cNvPr id="5" name="Rectangle 4">
              <a:extLst>
                <a:ext uri="{FF2B5EF4-FFF2-40B4-BE49-F238E27FC236}">
                  <a16:creationId xmlns:a16="http://schemas.microsoft.com/office/drawing/2014/main" id="{CE10B146-806C-4FB3-9BE9-7834DBC0B24E}"/>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5F9E66F-1F8D-4144-9DCD-69994A18FF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346380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0" y="-4201"/>
            <a:ext cx="2935705" cy="400110"/>
          </a:xfrm>
          <a:prstGeom prst="rect">
            <a:avLst/>
          </a:prstGeom>
          <a:noFill/>
        </p:spPr>
        <p:txBody>
          <a:bodyPr wrap="square" rtlCol="0">
            <a:spAutoFit/>
          </a:bodyPr>
          <a:lstStyle/>
          <a:p>
            <a:r>
              <a:rPr lang="en-US" sz="2000" dirty="0">
                <a:solidFill>
                  <a:schemeClr val="bg2">
                    <a:lumMod val="50000"/>
                  </a:schemeClr>
                </a:solidFill>
              </a:rPr>
              <a:t>Sample network analyses</a:t>
            </a:r>
          </a:p>
        </p:txBody>
      </p:sp>
      <p:sp>
        <p:nvSpPr>
          <p:cNvPr id="12" name="Text Placeholder 11"/>
          <p:cNvSpPr>
            <a:spLocks noGrp="1"/>
          </p:cNvSpPr>
          <p:nvPr>
            <p:ph type="body" idx="1"/>
          </p:nvPr>
        </p:nvSpPr>
        <p:spPr>
          <a:xfrm>
            <a:off x="911191" y="1427744"/>
            <a:ext cx="3300500" cy="850232"/>
          </a:xfrm>
        </p:spPr>
        <p:txBody>
          <a:bodyPr/>
          <a:lstStyle/>
          <a:p>
            <a:r>
              <a:rPr lang="en-US" dirty="0">
                <a:solidFill>
                  <a:srgbClr val="00B0F0"/>
                </a:solidFill>
              </a:rPr>
              <a:t>Standard Analyses</a:t>
            </a:r>
          </a:p>
        </p:txBody>
      </p:sp>
      <p:sp>
        <p:nvSpPr>
          <p:cNvPr id="14" name="Content Placeholder 13"/>
          <p:cNvSpPr>
            <a:spLocks noGrp="1"/>
          </p:cNvSpPr>
          <p:nvPr>
            <p:ph sz="half" idx="2"/>
          </p:nvPr>
        </p:nvSpPr>
        <p:spPr>
          <a:xfrm>
            <a:off x="911191" y="2261933"/>
            <a:ext cx="3300500" cy="4796589"/>
          </a:xfrm>
        </p:spPr>
        <p:txBody>
          <a:bodyPr/>
          <a:lstStyle/>
          <a:p>
            <a:pPr>
              <a:buClr>
                <a:schemeClr val="bg1"/>
              </a:buClr>
            </a:pPr>
            <a:r>
              <a:rPr lang="en-US" dirty="0">
                <a:solidFill>
                  <a:schemeClr val="bg1"/>
                </a:solidFill>
              </a:rPr>
              <a:t>Degree</a:t>
            </a:r>
          </a:p>
          <a:p>
            <a:pPr marL="45720" indent="0">
              <a:buClr>
                <a:schemeClr val="bg1"/>
              </a:buClr>
              <a:buNone/>
            </a:pPr>
            <a:endParaRPr lang="en-US" dirty="0">
              <a:solidFill>
                <a:schemeClr val="bg1"/>
              </a:solidFill>
            </a:endParaRPr>
          </a:p>
          <a:p>
            <a:pPr marL="274320" lvl="1" indent="0">
              <a:buClr>
                <a:schemeClr val="bg1"/>
              </a:buClr>
              <a:buNone/>
            </a:pPr>
            <a:endParaRPr lang="en-US" dirty="0">
              <a:solidFill>
                <a:schemeClr val="bg1"/>
              </a:solidFill>
            </a:endParaRPr>
          </a:p>
          <a:p>
            <a:pPr marL="274320" lvl="1" indent="0">
              <a:buClr>
                <a:schemeClr val="bg1"/>
              </a:buClr>
              <a:buNone/>
            </a:pPr>
            <a:endParaRPr lang="en-US" dirty="0">
              <a:solidFill>
                <a:schemeClr val="bg1"/>
              </a:solidFill>
            </a:endParaRPr>
          </a:p>
          <a:p>
            <a:pPr>
              <a:buClr>
                <a:schemeClr val="bg1"/>
              </a:buClr>
            </a:pPr>
            <a:endParaRPr lang="en-US" dirty="0">
              <a:solidFill>
                <a:schemeClr val="bg1"/>
              </a:solidFill>
            </a:endParaRPr>
          </a:p>
        </p:txBody>
      </p:sp>
      <p:sp>
        <p:nvSpPr>
          <p:cNvPr id="2" name="TextBox 1"/>
          <p:cNvSpPr txBox="1"/>
          <p:nvPr/>
        </p:nvSpPr>
        <p:spPr>
          <a:xfrm>
            <a:off x="1353787" y="557883"/>
            <a:ext cx="9310253" cy="707886"/>
          </a:xfrm>
          <a:prstGeom prst="rect">
            <a:avLst/>
          </a:prstGeom>
          <a:noFill/>
        </p:spPr>
        <p:txBody>
          <a:bodyPr wrap="square" rtlCol="0">
            <a:spAutoFit/>
          </a:bodyPr>
          <a:lstStyle/>
          <a:p>
            <a:pPr algn="ctr"/>
            <a:r>
              <a:rPr lang="en-US" sz="4000" b="1" dirty="0">
                <a:solidFill>
                  <a:srgbClr val="92D050"/>
                </a:solidFill>
              </a:rPr>
              <a:t>SOME TYPES OF NETWORK ANALYSES</a:t>
            </a:r>
          </a:p>
        </p:txBody>
      </p:sp>
      <p:grpSp>
        <p:nvGrpSpPr>
          <p:cNvPr id="10" name="Group 9">
            <a:extLst>
              <a:ext uri="{FF2B5EF4-FFF2-40B4-BE49-F238E27FC236}">
                <a16:creationId xmlns:a16="http://schemas.microsoft.com/office/drawing/2014/main" id="{AE446F79-945C-499A-9E8E-414E8C83B822}"/>
              </a:ext>
            </a:extLst>
          </p:cNvPr>
          <p:cNvGrpSpPr/>
          <p:nvPr/>
        </p:nvGrpSpPr>
        <p:grpSpPr>
          <a:xfrm>
            <a:off x="11373385" y="6065032"/>
            <a:ext cx="698267" cy="671666"/>
            <a:chOff x="10939346" y="5553307"/>
            <a:chExt cx="1170878" cy="1126273"/>
          </a:xfrm>
        </p:grpSpPr>
        <p:sp>
          <p:nvSpPr>
            <p:cNvPr id="11" name="Rectangle 10">
              <a:extLst>
                <a:ext uri="{FF2B5EF4-FFF2-40B4-BE49-F238E27FC236}">
                  <a16:creationId xmlns:a16="http://schemas.microsoft.com/office/drawing/2014/main" id="{FCE44215-F9C4-442A-9D8E-F9C549A088E8}"/>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977B616-78E3-456D-A8AA-AB63EAD819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pic>
        <p:nvPicPr>
          <p:cNvPr id="18" name="Picture 17">
            <a:extLst>
              <a:ext uri="{FF2B5EF4-FFF2-40B4-BE49-F238E27FC236}">
                <a16:creationId xmlns:a16="http://schemas.microsoft.com/office/drawing/2014/main" id="{5486B6E0-B5F0-4D2D-8CEF-E6E5E7A6E5ED}"/>
              </a:ext>
            </a:extLst>
          </p:cNvPr>
          <p:cNvPicPr>
            <a:picLocks noChangeAspect="1"/>
          </p:cNvPicPr>
          <p:nvPr/>
        </p:nvPicPr>
        <p:blipFill>
          <a:blip r:embed="rId3"/>
          <a:stretch>
            <a:fillRect/>
          </a:stretch>
        </p:blipFill>
        <p:spPr>
          <a:xfrm>
            <a:off x="4728859" y="2277976"/>
            <a:ext cx="2560108" cy="2304097"/>
          </a:xfrm>
          <a:prstGeom prst="rect">
            <a:avLst/>
          </a:prstGeom>
        </p:spPr>
      </p:pic>
    </p:spTree>
    <p:extLst>
      <p:ext uri="{BB962C8B-B14F-4D97-AF65-F5344CB8AC3E}">
        <p14:creationId xmlns:p14="http://schemas.microsoft.com/office/powerpoint/2010/main" val="362942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9128D-B067-4FA5-8F8E-3C406A2F5460}"/>
              </a:ext>
            </a:extLst>
          </p:cNvPr>
          <p:cNvSpPr>
            <a:spLocks noGrp="1"/>
          </p:cNvSpPr>
          <p:nvPr>
            <p:ph type="title"/>
          </p:nvPr>
        </p:nvSpPr>
        <p:spPr>
          <a:xfrm>
            <a:off x="1143001" y="1070335"/>
            <a:ext cx="5199926" cy="1443269"/>
          </a:xfrm>
        </p:spPr>
        <p:txBody>
          <a:bodyPr>
            <a:normAutofit/>
          </a:bodyPr>
          <a:lstStyle/>
          <a:p>
            <a:r>
              <a:rPr lang="en-US" sz="4000" b="0" i="0" dirty="0">
                <a:solidFill>
                  <a:schemeClr val="bg1"/>
                </a:solidFill>
                <a:latin typeface="+mj-lt"/>
              </a:rPr>
              <a:t>The Seven Bridges of Konigsberg, 1736</a:t>
            </a:r>
            <a:endParaRPr lang="en-US" sz="4000" dirty="0">
              <a:solidFill>
                <a:schemeClr val="bg1"/>
              </a:solidFill>
            </a:endParaRPr>
          </a:p>
        </p:txBody>
      </p:sp>
      <p:pic>
        <p:nvPicPr>
          <p:cNvPr id="4" name="Content Placeholder 3" descr="Screen Clipping">
            <a:extLst>
              <a:ext uri="{FF2B5EF4-FFF2-40B4-BE49-F238E27FC236}">
                <a16:creationId xmlns:a16="http://schemas.microsoft.com/office/drawing/2014/main" id="{125A3ED4-70BA-4D1F-BD72-973974C43EB2}"/>
              </a:ext>
            </a:extLst>
          </p:cNvPr>
          <p:cNvPicPr>
            <a:picLocks noGrp="1" noChangeAspect="1"/>
          </p:cNvPicPr>
          <p:nvPr>
            <p:ph idx="1"/>
          </p:nvPr>
        </p:nvPicPr>
        <p:blipFill>
          <a:blip r:embed="rId2"/>
          <a:stretch>
            <a:fillRect/>
          </a:stretch>
        </p:blipFill>
        <p:spPr>
          <a:xfrm>
            <a:off x="1143001" y="5057627"/>
            <a:ext cx="5084763" cy="1099815"/>
          </a:xfrm>
        </p:spPr>
      </p:pic>
      <p:pic>
        <p:nvPicPr>
          <p:cNvPr id="1034" name="Picture 2" descr="Leonhard Euler.jpg">
            <a:extLst>
              <a:ext uri="{FF2B5EF4-FFF2-40B4-BE49-F238E27FC236}">
                <a16:creationId xmlns:a16="http://schemas.microsoft.com/office/drawing/2014/main" id="{8AA1C431-3F5C-454E-903A-36D1901D7A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577" r="-2" b="22450"/>
          <a:stretch/>
        </p:blipFill>
        <p:spPr bwMode="auto">
          <a:xfrm>
            <a:off x="6636743" y="1238487"/>
            <a:ext cx="4741120" cy="449306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upload.wikimedia.org/wikipedia/commons/5/5d/Konigsberg_bridges.png">
            <a:extLst>
              <a:ext uri="{FF2B5EF4-FFF2-40B4-BE49-F238E27FC236}">
                <a16:creationId xmlns:a16="http://schemas.microsoft.com/office/drawing/2014/main" id="{B94F6BD9-195E-49F6-B5E0-23CFA36DD6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4689" y="2513604"/>
            <a:ext cx="2876550" cy="22669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097C4B4-1498-46D4-8370-AB9DB413A7AF}"/>
              </a:ext>
            </a:extLst>
          </p:cNvPr>
          <p:cNvSpPr txBox="1"/>
          <p:nvPr/>
        </p:nvSpPr>
        <p:spPr>
          <a:xfrm>
            <a:off x="6636743" y="5731547"/>
            <a:ext cx="4741120" cy="369332"/>
          </a:xfrm>
          <a:prstGeom prst="rect">
            <a:avLst/>
          </a:prstGeom>
          <a:noFill/>
        </p:spPr>
        <p:txBody>
          <a:bodyPr wrap="square" rtlCol="0">
            <a:spAutoFit/>
          </a:bodyPr>
          <a:lstStyle/>
          <a:p>
            <a:pPr algn="ctr"/>
            <a:r>
              <a:rPr lang="en-US" dirty="0">
                <a:solidFill>
                  <a:schemeClr val="bg1"/>
                </a:solidFill>
              </a:rPr>
              <a:t>Leonhard Euler</a:t>
            </a:r>
          </a:p>
        </p:txBody>
      </p:sp>
    </p:spTree>
    <p:extLst>
      <p:ext uri="{BB962C8B-B14F-4D97-AF65-F5344CB8AC3E}">
        <p14:creationId xmlns:p14="http://schemas.microsoft.com/office/powerpoint/2010/main" val="31290264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0" y="-4201"/>
            <a:ext cx="2935705" cy="400110"/>
          </a:xfrm>
          <a:prstGeom prst="rect">
            <a:avLst/>
          </a:prstGeom>
          <a:noFill/>
        </p:spPr>
        <p:txBody>
          <a:bodyPr wrap="square" rtlCol="0">
            <a:spAutoFit/>
          </a:bodyPr>
          <a:lstStyle/>
          <a:p>
            <a:r>
              <a:rPr lang="en-US" sz="2000" dirty="0">
                <a:solidFill>
                  <a:schemeClr val="bg2">
                    <a:lumMod val="50000"/>
                  </a:schemeClr>
                </a:solidFill>
              </a:rPr>
              <a:t>Sample network analyses</a:t>
            </a:r>
          </a:p>
        </p:txBody>
      </p:sp>
      <p:sp>
        <p:nvSpPr>
          <p:cNvPr id="12" name="Text Placeholder 11"/>
          <p:cNvSpPr>
            <a:spLocks noGrp="1"/>
          </p:cNvSpPr>
          <p:nvPr>
            <p:ph type="body" idx="1"/>
          </p:nvPr>
        </p:nvSpPr>
        <p:spPr>
          <a:xfrm>
            <a:off x="911191" y="1427744"/>
            <a:ext cx="3300500" cy="850232"/>
          </a:xfrm>
        </p:spPr>
        <p:txBody>
          <a:bodyPr/>
          <a:lstStyle/>
          <a:p>
            <a:r>
              <a:rPr lang="en-US" dirty="0">
                <a:solidFill>
                  <a:srgbClr val="00B0F0"/>
                </a:solidFill>
              </a:rPr>
              <a:t>Standard Analyses</a:t>
            </a:r>
          </a:p>
        </p:txBody>
      </p:sp>
      <p:sp>
        <p:nvSpPr>
          <p:cNvPr id="14" name="Content Placeholder 13"/>
          <p:cNvSpPr>
            <a:spLocks noGrp="1"/>
          </p:cNvSpPr>
          <p:nvPr>
            <p:ph sz="half" idx="2"/>
          </p:nvPr>
        </p:nvSpPr>
        <p:spPr>
          <a:xfrm>
            <a:off x="911191" y="2261933"/>
            <a:ext cx="3300500" cy="4796589"/>
          </a:xfrm>
        </p:spPr>
        <p:txBody>
          <a:bodyPr/>
          <a:lstStyle/>
          <a:p>
            <a:pPr>
              <a:buClr>
                <a:schemeClr val="bg1"/>
              </a:buClr>
            </a:pPr>
            <a:r>
              <a:rPr lang="en-US" dirty="0">
                <a:solidFill>
                  <a:schemeClr val="bg1"/>
                </a:solidFill>
              </a:rPr>
              <a:t>Degree</a:t>
            </a:r>
          </a:p>
          <a:p>
            <a:pPr lvl="1">
              <a:buClr>
                <a:schemeClr val="bg1"/>
              </a:buClr>
            </a:pPr>
            <a:r>
              <a:rPr lang="en-US" dirty="0">
                <a:solidFill>
                  <a:schemeClr val="bg1"/>
                </a:solidFill>
              </a:rPr>
              <a:t>Total degree is 3</a:t>
            </a:r>
          </a:p>
          <a:p>
            <a:pPr lvl="1">
              <a:buClr>
                <a:schemeClr val="bg1"/>
              </a:buClr>
            </a:pPr>
            <a:r>
              <a:rPr lang="en-US" dirty="0">
                <a:solidFill>
                  <a:schemeClr val="bg1"/>
                </a:solidFill>
              </a:rPr>
              <a:t>Degree in is 2</a:t>
            </a:r>
          </a:p>
          <a:p>
            <a:pPr lvl="1">
              <a:buClr>
                <a:schemeClr val="bg1"/>
              </a:buClr>
            </a:pPr>
            <a:r>
              <a:rPr lang="en-US" dirty="0">
                <a:solidFill>
                  <a:schemeClr val="bg1"/>
                </a:solidFill>
              </a:rPr>
              <a:t>Degree out is 1</a:t>
            </a:r>
          </a:p>
          <a:p>
            <a:pPr marL="45720" indent="0">
              <a:buClr>
                <a:schemeClr val="bg1"/>
              </a:buClr>
              <a:buNone/>
            </a:pPr>
            <a:endParaRPr lang="en-US" dirty="0">
              <a:solidFill>
                <a:schemeClr val="bg1"/>
              </a:solidFill>
            </a:endParaRPr>
          </a:p>
          <a:p>
            <a:pPr marL="274320" lvl="1" indent="0">
              <a:buClr>
                <a:schemeClr val="bg1"/>
              </a:buClr>
              <a:buNone/>
            </a:pPr>
            <a:endParaRPr lang="en-US" dirty="0">
              <a:solidFill>
                <a:schemeClr val="bg1"/>
              </a:solidFill>
            </a:endParaRPr>
          </a:p>
          <a:p>
            <a:pPr marL="274320" lvl="1" indent="0">
              <a:buClr>
                <a:schemeClr val="bg1"/>
              </a:buClr>
              <a:buNone/>
            </a:pPr>
            <a:endParaRPr lang="en-US" dirty="0">
              <a:solidFill>
                <a:schemeClr val="bg1"/>
              </a:solidFill>
            </a:endParaRPr>
          </a:p>
          <a:p>
            <a:pPr>
              <a:buClr>
                <a:schemeClr val="bg1"/>
              </a:buClr>
            </a:pPr>
            <a:endParaRPr lang="en-US" dirty="0">
              <a:solidFill>
                <a:schemeClr val="bg1"/>
              </a:solidFill>
            </a:endParaRPr>
          </a:p>
        </p:txBody>
      </p:sp>
      <p:sp>
        <p:nvSpPr>
          <p:cNvPr id="2" name="TextBox 1"/>
          <p:cNvSpPr txBox="1"/>
          <p:nvPr/>
        </p:nvSpPr>
        <p:spPr>
          <a:xfrm>
            <a:off x="1353787" y="557883"/>
            <a:ext cx="9310253" cy="707886"/>
          </a:xfrm>
          <a:prstGeom prst="rect">
            <a:avLst/>
          </a:prstGeom>
          <a:noFill/>
        </p:spPr>
        <p:txBody>
          <a:bodyPr wrap="square" rtlCol="0">
            <a:spAutoFit/>
          </a:bodyPr>
          <a:lstStyle/>
          <a:p>
            <a:pPr algn="ctr"/>
            <a:r>
              <a:rPr lang="en-US" sz="4000" b="1" dirty="0">
                <a:solidFill>
                  <a:srgbClr val="92D050"/>
                </a:solidFill>
              </a:rPr>
              <a:t>SOME TYPES OF NETWORK ANALYSES</a:t>
            </a:r>
          </a:p>
        </p:txBody>
      </p:sp>
      <p:grpSp>
        <p:nvGrpSpPr>
          <p:cNvPr id="10" name="Group 9">
            <a:extLst>
              <a:ext uri="{FF2B5EF4-FFF2-40B4-BE49-F238E27FC236}">
                <a16:creationId xmlns:a16="http://schemas.microsoft.com/office/drawing/2014/main" id="{AE446F79-945C-499A-9E8E-414E8C83B822}"/>
              </a:ext>
            </a:extLst>
          </p:cNvPr>
          <p:cNvGrpSpPr/>
          <p:nvPr/>
        </p:nvGrpSpPr>
        <p:grpSpPr>
          <a:xfrm>
            <a:off x="11373385" y="6065032"/>
            <a:ext cx="698267" cy="671666"/>
            <a:chOff x="10939346" y="5553307"/>
            <a:chExt cx="1170878" cy="1126273"/>
          </a:xfrm>
        </p:grpSpPr>
        <p:sp>
          <p:nvSpPr>
            <p:cNvPr id="11" name="Rectangle 10">
              <a:extLst>
                <a:ext uri="{FF2B5EF4-FFF2-40B4-BE49-F238E27FC236}">
                  <a16:creationId xmlns:a16="http://schemas.microsoft.com/office/drawing/2014/main" id="{FCE44215-F9C4-442A-9D8E-F9C549A088E8}"/>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977B616-78E3-456D-A8AA-AB63EAD819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pic>
        <p:nvPicPr>
          <p:cNvPr id="18" name="Picture 17">
            <a:extLst>
              <a:ext uri="{FF2B5EF4-FFF2-40B4-BE49-F238E27FC236}">
                <a16:creationId xmlns:a16="http://schemas.microsoft.com/office/drawing/2014/main" id="{5486B6E0-B5F0-4D2D-8CEF-E6E5E7A6E5ED}"/>
              </a:ext>
            </a:extLst>
          </p:cNvPr>
          <p:cNvPicPr>
            <a:picLocks noChangeAspect="1"/>
          </p:cNvPicPr>
          <p:nvPr/>
        </p:nvPicPr>
        <p:blipFill>
          <a:blip r:embed="rId3"/>
          <a:stretch>
            <a:fillRect/>
          </a:stretch>
        </p:blipFill>
        <p:spPr>
          <a:xfrm>
            <a:off x="4728859" y="2277976"/>
            <a:ext cx="2560108" cy="2304097"/>
          </a:xfrm>
          <a:prstGeom prst="rect">
            <a:avLst/>
          </a:prstGeom>
        </p:spPr>
      </p:pic>
      <p:sp>
        <p:nvSpPr>
          <p:cNvPr id="5" name="Oval 4">
            <a:extLst>
              <a:ext uri="{FF2B5EF4-FFF2-40B4-BE49-F238E27FC236}">
                <a16:creationId xmlns:a16="http://schemas.microsoft.com/office/drawing/2014/main" id="{00E584DB-5EBA-42B0-AC28-D3D10FFBD099}"/>
              </a:ext>
            </a:extLst>
          </p:cNvPr>
          <p:cNvSpPr/>
          <p:nvPr/>
        </p:nvSpPr>
        <p:spPr>
          <a:xfrm>
            <a:off x="5393802" y="2535686"/>
            <a:ext cx="474562" cy="52002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0153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0" y="-4201"/>
            <a:ext cx="2935705" cy="400110"/>
          </a:xfrm>
          <a:prstGeom prst="rect">
            <a:avLst/>
          </a:prstGeom>
          <a:noFill/>
        </p:spPr>
        <p:txBody>
          <a:bodyPr wrap="square" rtlCol="0">
            <a:spAutoFit/>
          </a:bodyPr>
          <a:lstStyle/>
          <a:p>
            <a:r>
              <a:rPr lang="en-US" sz="2000" dirty="0">
                <a:solidFill>
                  <a:schemeClr val="bg2">
                    <a:lumMod val="50000"/>
                  </a:schemeClr>
                </a:solidFill>
              </a:rPr>
              <a:t>Sample network analyses</a:t>
            </a:r>
          </a:p>
        </p:txBody>
      </p:sp>
      <p:sp>
        <p:nvSpPr>
          <p:cNvPr id="12" name="Text Placeholder 11"/>
          <p:cNvSpPr>
            <a:spLocks noGrp="1"/>
          </p:cNvSpPr>
          <p:nvPr>
            <p:ph type="body" idx="1"/>
          </p:nvPr>
        </p:nvSpPr>
        <p:spPr>
          <a:xfrm>
            <a:off x="911191" y="1232092"/>
            <a:ext cx="3300500" cy="850232"/>
          </a:xfrm>
        </p:spPr>
        <p:txBody>
          <a:bodyPr/>
          <a:lstStyle/>
          <a:p>
            <a:r>
              <a:rPr lang="en-US" dirty="0">
                <a:solidFill>
                  <a:srgbClr val="00B0F0"/>
                </a:solidFill>
              </a:rPr>
              <a:t>Standard Analyses</a:t>
            </a:r>
          </a:p>
        </p:txBody>
      </p:sp>
      <p:sp>
        <p:nvSpPr>
          <p:cNvPr id="14" name="Content Placeholder 13"/>
          <p:cNvSpPr>
            <a:spLocks noGrp="1"/>
          </p:cNvSpPr>
          <p:nvPr>
            <p:ph sz="half" idx="2"/>
          </p:nvPr>
        </p:nvSpPr>
        <p:spPr>
          <a:xfrm>
            <a:off x="911191" y="1804532"/>
            <a:ext cx="3300500" cy="4796589"/>
          </a:xfrm>
        </p:spPr>
        <p:txBody>
          <a:bodyPr>
            <a:normAutofit/>
          </a:bodyPr>
          <a:lstStyle/>
          <a:p>
            <a:pPr>
              <a:buClr>
                <a:schemeClr val="bg1"/>
              </a:buClr>
            </a:pPr>
            <a:r>
              <a:rPr lang="en-US" dirty="0">
                <a:solidFill>
                  <a:schemeClr val="bg1"/>
                </a:solidFill>
              </a:rPr>
              <a:t>Degree</a:t>
            </a:r>
          </a:p>
          <a:p>
            <a:pPr>
              <a:buClr>
                <a:schemeClr val="bg1"/>
              </a:buClr>
            </a:pPr>
            <a:r>
              <a:rPr lang="en-US" dirty="0">
                <a:solidFill>
                  <a:schemeClr val="bg1"/>
                </a:solidFill>
              </a:rPr>
              <a:t>Connected Components</a:t>
            </a:r>
          </a:p>
          <a:p>
            <a:pPr lvl="1">
              <a:buClr>
                <a:schemeClr val="bg1"/>
              </a:buClr>
            </a:pPr>
            <a:r>
              <a:rPr lang="en-US" dirty="0">
                <a:solidFill>
                  <a:schemeClr val="bg1"/>
                </a:solidFill>
              </a:rPr>
              <a:t>Weakly or strongly connected</a:t>
            </a:r>
          </a:p>
          <a:p>
            <a:pPr>
              <a:buClr>
                <a:schemeClr val="bg1"/>
              </a:buClr>
            </a:pPr>
            <a:r>
              <a:rPr lang="en-US" dirty="0">
                <a:solidFill>
                  <a:schemeClr val="bg1"/>
                </a:solidFill>
              </a:rPr>
              <a:t>Path-based analyses</a:t>
            </a:r>
          </a:p>
          <a:p>
            <a:pPr lvl="1">
              <a:buClr>
                <a:schemeClr val="bg1"/>
              </a:buClr>
            </a:pPr>
            <a:r>
              <a:rPr lang="en-US" dirty="0">
                <a:solidFill>
                  <a:schemeClr val="bg1"/>
                </a:solidFill>
              </a:rPr>
              <a:t>Shortest path between nodes </a:t>
            </a:r>
          </a:p>
          <a:p>
            <a:pPr lvl="1">
              <a:buClr>
                <a:schemeClr val="bg1"/>
              </a:buClr>
            </a:pPr>
            <a:r>
              <a:rPr lang="en-US" dirty="0">
                <a:solidFill>
                  <a:schemeClr val="bg1"/>
                </a:solidFill>
              </a:rPr>
              <a:t>Betweenness</a:t>
            </a:r>
          </a:p>
          <a:p>
            <a:pPr lvl="1">
              <a:buClr>
                <a:schemeClr val="bg1"/>
              </a:buClr>
            </a:pPr>
            <a:r>
              <a:rPr lang="en-US" dirty="0">
                <a:solidFill>
                  <a:schemeClr val="bg1"/>
                </a:solidFill>
              </a:rPr>
              <a:t>Closeness</a:t>
            </a:r>
          </a:p>
          <a:p>
            <a:pPr lvl="1">
              <a:buClr>
                <a:schemeClr val="bg1"/>
              </a:buClr>
            </a:pPr>
            <a:r>
              <a:rPr lang="en-US" dirty="0">
                <a:solidFill>
                  <a:schemeClr val="bg1"/>
                </a:solidFill>
              </a:rPr>
              <a:t>Eccentricity</a:t>
            </a:r>
          </a:p>
          <a:p>
            <a:pPr marL="45720" indent="0">
              <a:buClr>
                <a:schemeClr val="bg1"/>
              </a:buClr>
              <a:buNone/>
            </a:pPr>
            <a:endParaRPr lang="en-US" dirty="0">
              <a:solidFill>
                <a:schemeClr val="bg1"/>
              </a:solidFill>
            </a:endParaRPr>
          </a:p>
          <a:p>
            <a:pPr marL="274320" lvl="1" indent="0">
              <a:buClr>
                <a:schemeClr val="bg1"/>
              </a:buClr>
              <a:buNone/>
            </a:pPr>
            <a:endParaRPr lang="en-US" dirty="0">
              <a:solidFill>
                <a:schemeClr val="bg1"/>
              </a:solidFill>
            </a:endParaRPr>
          </a:p>
          <a:p>
            <a:pPr marL="274320" lvl="1" indent="0">
              <a:buClr>
                <a:schemeClr val="bg1"/>
              </a:buClr>
              <a:buNone/>
            </a:pPr>
            <a:endParaRPr lang="en-US" dirty="0">
              <a:solidFill>
                <a:schemeClr val="bg1"/>
              </a:solidFill>
            </a:endParaRPr>
          </a:p>
          <a:p>
            <a:pPr>
              <a:buClr>
                <a:schemeClr val="bg1"/>
              </a:buClr>
            </a:pPr>
            <a:endParaRPr lang="en-US" dirty="0">
              <a:solidFill>
                <a:schemeClr val="bg1"/>
              </a:solidFill>
            </a:endParaRPr>
          </a:p>
        </p:txBody>
      </p:sp>
      <p:sp>
        <p:nvSpPr>
          <p:cNvPr id="2" name="TextBox 1"/>
          <p:cNvSpPr txBox="1"/>
          <p:nvPr/>
        </p:nvSpPr>
        <p:spPr>
          <a:xfrm>
            <a:off x="1353787" y="557883"/>
            <a:ext cx="9310253" cy="707886"/>
          </a:xfrm>
          <a:prstGeom prst="rect">
            <a:avLst/>
          </a:prstGeom>
          <a:noFill/>
        </p:spPr>
        <p:txBody>
          <a:bodyPr wrap="square" rtlCol="0">
            <a:spAutoFit/>
          </a:bodyPr>
          <a:lstStyle/>
          <a:p>
            <a:pPr algn="ctr"/>
            <a:r>
              <a:rPr lang="en-US" sz="4000" b="1" dirty="0">
                <a:solidFill>
                  <a:srgbClr val="92D050"/>
                </a:solidFill>
              </a:rPr>
              <a:t>SOME TYPES OF NETWORK ANALYSES</a:t>
            </a:r>
          </a:p>
        </p:txBody>
      </p:sp>
      <p:grpSp>
        <p:nvGrpSpPr>
          <p:cNvPr id="10" name="Group 9">
            <a:extLst>
              <a:ext uri="{FF2B5EF4-FFF2-40B4-BE49-F238E27FC236}">
                <a16:creationId xmlns:a16="http://schemas.microsoft.com/office/drawing/2014/main" id="{AE446F79-945C-499A-9E8E-414E8C83B822}"/>
              </a:ext>
            </a:extLst>
          </p:cNvPr>
          <p:cNvGrpSpPr/>
          <p:nvPr/>
        </p:nvGrpSpPr>
        <p:grpSpPr>
          <a:xfrm>
            <a:off x="11373385" y="6065032"/>
            <a:ext cx="698267" cy="671666"/>
            <a:chOff x="10939346" y="5553307"/>
            <a:chExt cx="1170878" cy="1126273"/>
          </a:xfrm>
        </p:grpSpPr>
        <p:sp>
          <p:nvSpPr>
            <p:cNvPr id="11" name="Rectangle 10">
              <a:extLst>
                <a:ext uri="{FF2B5EF4-FFF2-40B4-BE49-F238E27FC236}">
                  <a16:creationId xmlns:a16="http://schemas.microsoft.com/office/drawing/2014/main" id="{FCE44215-F9C4-442A-9D8E-F9C549A088E8}"/>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977B616-78E3-456D-A8AA-AB63EAD819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pic>
        <p:nvPicPr>
          <p:cNvPr id="16" name="Picture 15" descr="Screen Clipping">
            <a:extLst>
              <a:ext uri="{FF2B5EF4-FFF2-40B4-BE49-F238E27FC236}">
                <a16:creationId xmlns:a16="http://schemas.microsoft.com/office/drawing/2014/main" id="{F9529CF4-1F15-49C5-87E3-B9BB871E76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5198" y="1334661"/>
            <a:ext cx="5568842" cy="5388737"/>
          </a:xfrm>
          <a:prstGeom prst="rect">
            <a:avLst/>
          </a:prstGeom>
        </p:spPr>
      </p:pic>
    </p:spTree>
    <p:extLst>
      <p:ext uri="{BB962C8B-B14F-4D97-AF65-F5344CB8AC3E}">
        <p14:creationId xmlns:p14="http://schemas.microsoft.com/office/powerpoint/2010/main" val="41632012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0" y="-4201"/>
            <a:ext cx="2935705" cy="400110"/>
          </a:xfrm>
          <a:prstGeom prst="rect">
            <a:avLst/>
          </a:prstGeom>
          <a:noFill/>
        </p:spPr>
        <p:txBody>
          <a:bodyPr wrap="square" rtlCol="0">
            <a:spAutoFit/>
          </a:bodyPr>
          <a:lstStyle/>
          <a:p>
            <a:r>
              <a:rPr lang="en-US" sz="2000" dirty="0">
                <a:solidFill>
                  <a:schemeClr val="bg2">
                    <a:lumMod val="50000"/>
                  </a:schemeClr>
                </a:solidFill>
              </a:rPr>
              <a:t>Sample network analyses</a:t>
            </a:r>
          </a:p>
        </p:txBody>
      </p:sp>
      <p:sp>
        <p:nvSpPr>
          <p:cNvPr id="12" name="Text Placeholder 11"/>
          <p:cNvSpPr>
            <a:spLocks noGrp="1"/>
          </p:cNvSpPr>
          <p:nvPr>
            <p:ph type="body" idx="1"/>
          </p:nvPr>
        </p:nvSpPr>
        <p:spPr>
          <a:xfrm>
            <a:off x="911191" y="1232092"/>
            <a:ext cx="3300500" cy="850232"/>
          </a:xfrm>
        </p:spPr>
        <p:txBody>
          <a:bodyPr/>
          <a:lstStyle/>
          <a:p>
            <a:r>
              <a:rPr lang="en-US" dirty="0">
                <a:solidFill>
                  <a:srgbClr val="00B0F0"/>
                </a:solidFill>
              </a:rPr>
              <a:t>Standard Analyses</a:t>
            </a:r>
          </a:p>
        </p:txBody>
      </p:sp>
      <p:sp>
        <p:nvSpPr>
          <p:cNvPr id="14" name="Content Placeholder 13"/>
          <p:cNvSpPr>
            <a:spLocks noGrp="1"/>
          </p:cNvSpPr>
          <p:nvPr>
            <p:ph sz="half" idx="2"/>
          </p:nvPr>
        </p:nvSpPr>
        <p:spPr>
          <a:xfrm>
            <a:off x="911191" y="1804532"/>
            <a:ext cx="3300500" cy="4796589"/>
          </a:xfrm>
        </p:spPr>
        <p:txBody>
          <a:bodyPr>
            <a:normAutofit/>
          </a:bodyPr>
          <a:lstStyle/>
          <a:p>
            <a:pPr>
              <a:buClr>
                <a:schemeClr val="bg1"/>
              </a:buClr>
            </a:pPr>
            <a:r>
              <a:rPr lang="en-US" dirty="0">
                <a:solidFill>
                  <a:schemeClr val="bg1"/>
                </a:solidFill>
              </a:rPr>
              <a:t>Degree</a:t>
            </a:r>
          </a:p>
          <a:p>
            <a:pPr>
              <a:buClr>
                <a:schemeClr val="bg1"/>
              </a:buClr>
            </a:pPr>
            <a:r>
              <a:rPr lang="en-US" dirty="0">
                <a:solidFill>
                  <a:schemeClr val="bg1"/>
                </a:solidFill>
              </a:rPr>
              <a:t>Connected Components</a:t>
            </a:r>
          </a:p>
          <a:p>
            <a:pPr lvl="1">
              <a:buClr>
                <a:schemeClr val="bg1"/>
              </a:buClr>
            </a:pPr>
            <a:r>
              <a:rPr lang="en-US" b="1" u="sng" dirty="0">
                <a:solidFill>
                  <a:schemeClr val="bg1"/>
                </a:solidFill>
              </a:rPr>
              <a:t>Weakly</a:t>
            </a:r>
            <a:r>
              <a:rPr lang="en-US" dirty="0">
                <a:solidFill>
                  <a:schemeClr val="bg1"/>
                </a:solidFill>
              </a:rPr>
              <a:t> or strongly connected</a:t>
            </a:r>
          </a:p>
          <a:p>
            <a:pPr>
              <a:buClr>
                <a:schemeClr val="bg1"/>
              </a:buClr>
            </a:pPr>
            <a:r>
              <a:rPr lang="en-US" dirty="0">
                <a:solidFill>
                  <a:schemeClr val="bg1"/>
                </a:solidFill>
              </a:rPr>
              <a:t>Path-based analyses</a:t>
            </a:r>
          </a:p>
          <a:p>
            <a:pPr lvl="1">
              <a:buClr>
                <a:schemeClr val="bg1"/>
              </a:buClr>
            </a:pPr>
            <a:r>
              <a:rPr lang="en-US" dirty="0">
                <a:solidFill>
                  <a:schemeClr val="bg1"/>
                </a:solidFill>
              </a:rPr>
              <a:t>Shortest path between nodes </a:t>
            </a:r>
          </a:p>
          <a:p>
            <a:pPr lvl="1">
              <a:buClr>
                <a:schemeClr val="bg1"/>
              </a:buClr>
            </a:pPr>
            <a:r>
              <a:rPr lang="en-US" dirty="0">
                <a:solidFill>
                  <a:schemeClr val="bg1"/>
                </a:solidFill>
              </a:rPr>
              <a:t>Betweenness</a:t>
            </a:r>
          </a:p>
          <a:p>
            <a:pPr lvl="1">
              <a:buClr>
                <a:schemeClr val="bg1"/>
              </a:buClr>
            </a:pPr>
            <a:r>
              <a:rPr lang="en-US" dirty="0">
                <a:solidFill>
                  <a:schemeClr val="bg1"/>
                </a:solidFill>
              </a:rPr>
              <a:t>Closeness</a:t>
            </a:r>
          </a:p>
          <a:p>
            <a:pPr lvl="1">
              <a:buClr>
                <a:schemeClr val="bg1"/>
              </a:buClr>
            </a:pPr>
            <a:r>
              <a:rPr lang="en-US" dirty="0">
                <a:solidFill>
                  <a:schemeClr val="bg1"/>
                </a:solidFill>
              </a:rPr>
              <a:t>Eccentricity</a:t>
            </a:r>
          </a:p>
          <a:p>
            <a:pPr marL="45720" indent="0">
              <a:buClr>
                <a:schemeClr val="bg1"/>
              </a:buClr>
              <a:buNone/>
            </a:pPr>
            <a:endParaRPr lang="en-US" dirty="0">
              <a:solidFill>
                <a:schemeClr val="bg1"/>
              </a:solidFill>
            </a:endParaRPr>
          </a:p>
          <a:p>
            <a:pPr marL="274320" lvl="1" indent="0">
              <a:buClr>
                <a:schemeClr val="bg1"/>
              </a:buClr>
              <a:buNone/>
            </a:pPr>
            <a:endParaRPr lang="en-US" dirty="0">
              <a:solidFill>
                <a:schemeClr val="bg1"/>
              </a:solidFill>
            </a:endParaRPr>
          </a:p>
          <a:p>
            <a:pPr marL="274320" lvl="1" indent="0">
              <a:buClr>
                <a:schemeClr val="bg1"/>
              </a:buClr>
              <a:buNone/>
            </a:pPr>
            <a:endParaRPr lang="en-US" dirty="0">
              <a:solidFill>
                <a:schemeClr val="bg1"/>
              </a:solidFill>
            </a:endParaRPr>
          </a:p>
          <a:p>
            <a:pPr>
              <a:buClr>
                <a:schemeClr val="bg1"/>
              </a:buClr>
            </a:pPr>
            <a:endParaRPr lang="en-US" dirty="0">
              <a:solidFill>
                <a:schemeClr val="bg1"/>
              </a:solidFill>
            </a:endParaRPr>
          </a:p>
        </p:txBody>
      </p:sp>
      <p:sp>
        <p:nvSpPr>
          <p:cNvPr id="2" name="TextBox 1"/>
          <p:cNvSpPr txBox="1"/>
          <p:nvPr/>
        </p:nvSpPr>
        <p:spPr>
          <a:xfrm>
            <a:off x="1353787" y="557883"/>
            <a:ext cx="9310253" cy="707886"/>
          </a:xfrm>
          <a:prstGeom prst="rect">
            <a:avLst/>
          </a:prstGeom>
          <a:noFill/>
        </p:spPr>
        <p:txBody>
          <a:bodyPr wrap="square" rtlCol="0">
            <a:spAutoFit/>
          </a:bodyPr>
          <a:lstStyle/>
          <a:p>
            <a:pPr algn="ctr"/>
            <a:r>
              <a:rPr lang="en-US" sz="4000" b="1" dirty="0">
                <a:solidFill>
                  <a:srgbClr val="92D050"/>
                </a:solidFill>
              </a:rPr>
              <a:t>SOME TYPES OF NETWORK ANALYSES</a:t>
            </a:r>
          </a:p>
        </p:txBody>
      </p:sp>
      <p:grpSp>
        <p:nvGrpSpPr>
          <p:cNvPr id="10" name="Group 9">
            <a:extLst>
              <a:ext uri="{FF2B5EF4-FFF2-40B4-BE49-F238E27FC236}">
                <a16:creationId xmlns:a16="http://schemas.microsoft.com/office/drawing/2014/main" id="{AE446F79-945C-499A-9E8E-414E8C83B822}"/>
              </a:ext>
            </a:extLst>
          </p:cNvPr>
          <p:cNvGrpSpPr/>
          <p:nvPr/>
        </p:nvGrpSpPr>
        <p:grpSpPr>
          <a:xfrm>
            <a:off x="11373385" y="6065032"/>
            <a:ext cx="698267" cy="671666"/>
            <a:chOff x="10939346" y="5553307"/>
            <a:chExt cx="1170878" cy="1126273"/>
          </a:xfrm>
        </p:grpSpPr>
        <p:sp>
          <p:nvSpPr>
            <p:cNvPr id="11" name="Rectangle 10">
              <a:extLst>
                <a:ext uri="{FF2B5EF4-FFF2-40B4-BE49-F238E27FC236}">
                  <a16:creationId xmlns:a16="http://schemas.microsoft.com/office/drawing/2014/main" id="{FCE44215-F9C4-442A-9D8E-F9C549A088E8}"/>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977B616-78E3-456D-A8AA-AB63EAD819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pic>
        <p:nvPicPr>
          <p:cNvPr id="16" name="Picture 15" descr="Screen Clipping">
            <a:extLst>
              <a:ext uri="{FF2B5EF4-FFF2-40B4-BE49-F238E27FC236}">
                <a16:creationId xmlns:a16="http://schemas.microsoft.com/office/drawing/2014/main" id="{F9529CF4-1F15-49C5-87E3-B9BB871E76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5198" y="1334661"/>
            <a:ext cx="5568842" cy="5388737"/>
          </a:xfrm>
          <a:prstGeom prst="rect">
            <a:avLst/>
          </a:prstGeom>
        </p:spPr>
      </p:pic>
      <p:pic>
        <p:nvPicPr>
          <p:cNvPr id="15" name="Content Placeholder 4" descr="Screen Clipping">
            <a:extLst>
              <a:ext uri="{FF2B5EF4-FFF2-40B4-BE49-F238E27FC236}">
                <a16:creationId xmlns:a16="http://schemas.microsoft.com/office/drawing/2014/main" id="{B9A2EA6A-2821-4F32-928E-8132912E9443}"/>
              </a:ext>
            </a:extLst>
          </p:cNvPr>
          <p:cNvPicPr>
            <a:picLocks noChangeAspect="1"/>
          </p:cNvPicPr>
          <p:nvPr/>
        </p:nvPicPr>
        <p:blipFill rotWithShape="1">
          <a:blip r:embed="rId4">
            <a:extLst>
              <a:ext uri="{BEBA8EAE-BF5A-486C-A8C5-ECC9F3942E4B}">
                <a14:imgProps xmlns:a14="http://schemas.microsoft.com/office/drawing/2010/main">
                  <a14:imgLayer r:embed="rId5"/>
                </a14:imgProps>
              </a:ext>
              <a:ext uri="{28A0092B-C50C-407E-A947-70E740481C1C}">
                <a14:useLocalDpi xmlns:a14="http://schemas.microsoft.com/office/drawing/2010/main" val="0"/>
              </a:ext>
            </a:extLst>
          </a:blip>
          <a:srcRect l="-1" r="141" b="114"/>
          <a:stretch/>
        </p:blipFill>
        <p:spPr>
          <a:xfrm>
            <a:off x="5106773" y="1254194"/>
            <a:ext cx="5582142" cy="5604776"/>
          </a:xfrm>
          <a:prstGeom prst="rect">
            <a:avLst/>
          </a:prstGeom>
        </p:spPr>
      </p:pic>
    </p:spTree>
    <p:extLst>
      <p:ext uri="{BB962C8B-B14F-4D97-AF65-F5344CB8AC3E}">
        <p14:creationId xmlns:p14="http://schemas.microsoft.com/office/powerpoint/2010/main" val="28395800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0" y="-4201"/>
            <a:ext cx="2935705" cy="400110"/>
          </a:xfrm>
          <a:prstGeom prst="rect">
            <a:avLst/>
          </a:prstGeom>
          <a:noFill/>
        </p:spPr>
        <p:txBody>
          <a:bodyPr wrap="square" rtlCol="0">
            <a:spAutoFit/>
          </a:bodyPr>
          <a:lstStyle/>
          <a:p>
            <a:r>
              <a:rPr lang="en-US" sz="2000" dirty="0">
                <a:solidFill>
                  <a:schemeClr val="bg2">
                    <a:lumMod val="50000"/>
                  </a:schemeClr>
                </a:solidFill>
              </a:rPr>
              <a:t>Sample network analyses</a:t>
            </a:r>
          </a:p>
        </p:txBody>
      </p:sp>
      <p:sp>
        <p:nvSpPr>
          <p:cNvPr id="12" name="Text Placeholder 11"/>
          <p:cNvSpPr>
            <a:spLocks noGrp="1"/>
          </p:cNvSpPr>
          <p:nvPr>
            <p:ph type="body" idx="1"/>
          </p:nvPr>
        </p:nvSpPr>
        <p:spPr>
          <a:xfrm>
            <a:off x="911191" y="1232092"/>
            <a:ext cx="3300500" cy="850232"/>
          </a:xfrm>
        </p:spPr>
        <p:txBody>
          <a:bodyPr/>
          <a:lstStyle/>
          <a:p>
            <a:r>
              <a:rPr lang="en-US" dirty="0">
                <a:solidFill>
                  <a:srgbClr val="00B0F0"/>
                </a:solidFill>
              </a:rPr>
              <a:t>Standard Analyses</a:t>
            </a:r>
          </a:p>
        </p:txBody>
      </p:sp>
      <p:sp>
        <p:nvSpPr>
          <p:cNvPr id="14" name="Content Placeholder 13"/>
          <p:cNvSpPr>
            <a:spLocks noGrp="1"/>
          </p:cNvSpPr>
          <p:nvPr>
            <p:ph sz="half" idx="2"/>
          </p:nvPr>
        </p:nvSpPr>
        <p:spPr>
          <a:xfrm>
            <a:off x="911191" y="1804532"/>
            <a:ext cx="3300500" cy="4796589"/>
          </a:xfrm>
        </p:spPr>
        <p:txBody>
          <a:bodyPr>
            <a:normAutofit/>
          </a:bodyPr>
          <a:lstStyle/>
          <a:p>
            <a:pPr>
              <a:buClr>
                <a:schemeClr val="bg1"/>
              </a:buClr>
            </a:pPr>
            <a:r>
              <a:rPr lang="en-US" dirty="0">
                <a:solidFill>
                  <a:schemeClr val="bg1"/>
                </a:solidFill>
              </a:rPr>
              <a:t>Degree</a:t>
            </a:r>
          </a:p>
          <a:p>
            <a:pPr>
              <a:buClr>
                <a:schemeClr val="bg1"/>
              </a:buClr>
            </a:pPr>
            <a:r>
              <a:rPr lang="en-US" dirty="0">
                <a:solidFill>
                  <a:schemeClr val="bg1"/>
                </a:solidFill>
              </a:rPr>
              <a:t>Connected Components</a:t>
            </a:r>
          </a:p>
          <a:p>
            <a:pPr lvl="1">
              <a:buClr>
                <a:schemeClr val="bg1"/>
              </a:buClr>
            </a:pPr>
            <a:r>
              <a:rPr lang="en-US" dirty="0">
                <a:solidFill>
                  <a:schemeClr val="bg1"/>
                </a:solidFill>
              </a:rPr>
              <a:t>Weakly or </a:t>
            </a:r>
            <a:r>
              <a:rPr lang="en-US" b="1" u="sng" dirty="0">
                <a:solidFill>
                  <a:schemeClr val="bg1"/>
                </a:solidFill>
              </a:rPr>
              <a:t>strongly</a:t>
            </a:r>
            <a:r>
              <a:rPr lang="en-US" dirty="0">
                <a:solidFill>
                  <a:schemeClr val="bg1"/>
                </a:solidFill>
              </a:rPr>
              <a:t> connected</a:t>
            </a:r>
          </a:p>
          <a:p>
            <a:pPr>
              <a:buClr>
                <a:schemeClr val="bg1"/>
              </a:buClr>
            </a:pPr>
            <a:r>
              <a:rPr lang="en-US" dirty="0">
                <a:solidFill>
                  <a:schemeClr val="bg1"/>
                </a:solidFill>
              </a:rPr>
              <a:t>Path-based analyses</a:t>
            </a:r>
          </a:p>
          <a:p>
            <a:pPr lvl="1">
              <a:buClr>
                <a:schemeClr val="bg1"/>
              </a:buClr>
            </a:pPr>
            <a:r>
              <a:rPr lang="en-US" dirty="0">
                <a:solidFill>
                  <a:schemeClr val="bg1"/>
                </a:solidFill>
              </a:rPr>
              <a:t>Shortest path between nodes </a:t>
            </a:r>
          </a:p>
          <a:p>
            <a:pPr lvl="1">
              <a:buClr>
                <a:schemeClr val="bg1"/>
              </a:buClr>
            </a:pPr>
            <a:r>
              <a:rPr lang="en-US" dirty="0">
                <a:solidFill>
                  <a:schemeClr val="bg1"/>
                </a:solidFill>
              </a:rPr>
              <a:t>Betweenness</a:t>
            </a:r>
          </a:p>
          <a:p>
            <a:pPr lvl="1">
              <a:buClr>
                <a:schemeClr val="bg1"/>
              </a:buClr>
            </a:pPr>
            <a:r>
              <a:rPr lang="en-US" dirty="0">
                <a:solidFill>
                  <a:schemeClr val="bg1"/>
                </a:solidFill>
              </a:rPr>
              <a:t>Closeness</a:t>
            </a:r>
          </a:p>
          <a:p>
            <a:pPr lvl="1">
              <a:buClr>
                <a:schemeClr val="bg1"/>
              </a:buClr>
            </a:pPr>
            <a:r>
              <a:rPr lang="en-US" dirty="0">
                <a:solidFill>
                  <a:schemeClr val="bg1"/>
                </a:solidFill>
              </a:rPr>
              <a:t>Eccentricity</a:t>
            </a:r>
          </a:p>
          <a:p>
            <a:pPr marL="45720" indent="0">
              <a:buClr>
                <a:schemeClr val="bg1"/>
              </a:buClr>
              <a:buNone/>
            </a:pPr>
            <a:endParaRPr lang="en-US" dirty="0">
              <a:solidFill>
                <a:schemeClr val="bg1"/>
              </a:solidFill>
            </a:endParaRPr>
          </a:p>
          <a:p>
            <a:pPr marL="274320" lvl="1" indent="0">
              <a:buClr>
                <a:schemeClr val="bg1"/>
              </a:buClr>
              <a:buNone/>
            </a:pPr>
            <a:endParaRPr lang="en-US" dirty="0">
              <a:solidFill>
                <a:schemeClr val="bg1"/>
              </a:solidFill>
            </a:endParaRPr>
          </a:p>
          <a:p>
            <a:pPr marL="274320" lvl="1" indent="0">
              <a:buClr>
                <a:schemeClr val="bg1"/>
              </a:buClr>
              <a:buNone/>
            </a:pPr>
            <a:endParaRPr lang="en-US" dirty="0">
              <a:solidFill>
                <a:schemeClr val="bg1"/>
              </a:solidFill>
            </a:endParaRPr>
          </a:p>
          <a:p>
            <a:pPr>
              <a:buClr>
                <a:schemeClr val="bg1"/>
              </a:buClr>
            </a:pPr>
            <a:endParaRPr lang="en-US" dirty="0">
              <a:solidFill>
                <a:schemeClr val="bg1"/>
              </a:solidFill>
            </a:endParaRPr>
          </a:p>
        </p:txBody>
      </p:sp>
      <p:sp>
        <p:nvSpPr>
          <p:cNvPr id="2" name="TextBox 1"/>
          <p:cNvSpPr txBox="1"/>
          <p:nvPr/>
        </p:nvSpPr>
        <p:spPr>
          <a:xfrm>
            <a:off x="1353787" y="557883"/>
            <a:ext cx="9310253" cy="707886"/>
          </a:xfrm>
          <a:prstGeom prst="rect">
            <a:avLst/>
          </a:prstGeom>
          <a:noFill/>
        </p:spPr>
        <p:txBody>
          <a:bodyPr wrap="square" rtlCol="0">
            <a:spAutoFit/>
          </a:bodyPr>
          <a:lstStyle/>
          <a:p>
            <a:pPr algn="ctr"/>
            <a:r>
              <a:rPr lang="en-US" sz="4000" b="1" dirty="0">
                <a:solidFill>
                  <a:srgbClr val="92D050"/>
                </a:solidFill>
              </a:rPr>
              <a:t>SOME TYPES OF NETWORK ANALYSES</a:t>
            </a:r>
          </a:p>
        </p:txBody>
      </p:sp>
      <p:grpSp>
        <p:nvGrpSpPr>
          <p:cNvPr id="10" name="Group 9">
            <a:extLst>
              <a:ext uri="{FF2B5EF4-FFF2-40B4-BE49-F238E27FC236}">
                <a16:creationId xmlns:a16="http://schemas.microsoft.com/office/drawing/2014/main" id="{AE446F79-945C-499A-9E8E-414E8C83B822}"/>
              </a:ext>
            </a:extLst>
          </p:cNvPr>
          <p:cNvGrpSpPr/>
          <p:nvPr/>
        </p:nvGrpSpPr>
        <p:grpSpPr>
          <a:xfrm>
            <a:off x="11373385" y="6065032"/>
            <a:ext cx="698267" cy="671666"/>
            <a:chOff x="10939346" y="5553307"/>
            <a:chExt cx="1170878" cy="1126273"/>
          </a:xfrm>
        </p:grpSpPr>
        <p:sp>
          <p:nvSpPr>
            <p:cNvPr id="11" name="Rectangle 10">
              <a:extLst>
                <a:ext uri="{FF2B5EF4-FFF2-40B4-BE49-F238E27FC236}">
                  <a16:creationId xmlns:a16="http://schemas.microsoft.com/office/drawing/2014/main" id="{FCE44215-F9C4-442A-9D8E-F9C549A088E8}"/>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977B616-78E3-456D-A8AA-AB63EAD819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pic>
        <p:nvPicPr>
          <p:cNvPr id="16" name="Picture 15" descr="Screen Clipping">
            <a:extLst>
              <a:ext uri="{FF2B5EF4-FFF2-40B4-BE49-F238E27FC236}">
                <a16:creationId xmlns:a16="http://schemas.microsoft.com/office/drawing/2014/main" id="{F9529CF4-1F15-49C5-87E3-B9BB871E76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5198" y="1334661"/>
            <a:ext cx="5568842" cy="5388737"/>
          </a:xfrm>
          <a:prstGeom prst="rect">
            <a:avLst/>
          </a:prstGeom>
        </p:spPr>
      </p:pic>
      <p:pic>
        <p:nvPicPr>
          <p:cNvPr id="15" name="Content Placeholder 4" descr="Screen Clipping">
            <a:extLst>
              <a:ext uri="{FF2B5EF4-FFF2-40B4-BE49-F238E27FC236}">
                <a16:creationId xmlns:a16="http://schemas.microsoft.com/office/drawing/2014/main" id="{B9A2EA6A-2821-4F32-928E-8132912E9443}"/>
              </a:ext>
            </a:extLst>
          </p:cNvPr>
          <p:cNvPicPr>
            <a:picLocks noChangeAspect="1"/>
          </p:cNvPicPr>
          <p:nvPr/>
        </p:nvPicPr>
        <p:blipFill rotWithShape="1">
          <a:blip r:embed="rId4">
            <a:extLst>
              <a:ext uri="{BEBA8EAE-BF5A-486C-A8C5-ECC9F3942E4B}">
                <a14:imgProps xmlns:a14="http://schemas.microsoft.com/office/drawing/2010/main">
                  <a14:imgLayer r:embed="rId5"/>
                </a14:imgProps>
              </a:ext>
              <a:ext uri="{28A0092B-C50C-407E-A947-70E740481C1C}">
                <a14:useLocalDpi xmlns:a14="http://schemas.microsoft.com/office/drawing/2010/main" val="0"/>
              </a:ext>
            </a:extLst>
          </a:blip>
          <a:srcRect l="-1" r="141" b="114"/>
          <a:stretch/>
        </p:blipFill>
        <p:spPr>
          <a:xfrm>
            <a:off x="5106773" y="1254194"/>
            <a:ext cx="5582142" cy="5604776"/>
          </a:xfrm>
          <a:prstGeom prst="rect">
            <a:avLst/>
          </a:prstGeom>
        </p:spPr>
      </p:pic>
      <p:pic>
        <p:nvPicPr>
          <p:cNvPr id="18" name="Picture 17" descr="Screen Clipping">
            <a:extLst>
              <a:ext uri="{FF2B5EF4-FFF2-40B4-BE49-F238E27FC236}">
                <a16:creationId xmlns:a16="http://schemas.microsoft.com/office/drawing/2014/main" id="{0E7665EE-FC4E-46EB-BEBF-CA19E94A0B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7355" y="1334660"/>
            <a:ext cx="5480402" cy="5525019"/>
          </a:xfrm>
          <a:prstGeom prst="rect">
            <a:avLst/>
          </a:prstGeom>
        </p:spPr>
      </p:pic>
    </p:spTree>
    <p:extLst>
      <p:ext uri="{BB962C8B-B14F-4D97-AF65-F5344CB8AC3E}">
        <p14:creationId xmlns:p14="http://schemas.microsoft.com/office/powerpoint/2010/main" val="1759887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0" y="-4201"/>
            <a:ext cx="2935705" cy="400110"/>
          </a:xfrm>
          <a:prstGeom prst="rect">
            <a:avLst/>
          </a:prstGeom>
          <a:noFill/>
        </p:spPr>
        <p:txBody>
          <a:bodyPr wrap="square" rtlCol="0">
            <a:spAutoFit/>
          </a:bodyPr>
          <a:lstStyle/>
          <a:p>
            <a:r>
              <a:rPr lang="en-US" sz="2000" dirty="0">
                <a:solidFill>
                  <a:schemeClr val="bg2">
                    <a:lumMod val="50000"/>
                  </a:schemeClr>
                </a:solidFill>
              </a:rPr>
              <a:t>Sample network analyses</a:t>
            </a:r>
          </a:p>
        </p:txBody>
      </p:sp>
      <p:sp>
        <p:nvSpPr>
          <p:cNvPr id="12" name="Text Placeholder 11"/>
          <p:cNvSpPr>
            <a:spLocks noGrp="1"/>
          </p:cNvSpPr>
          <p:nvPr>
            <p:ph type="body" idx="1"/>
          </p:nvPr>
        </p:nvSpPr>
        <p:spPr>
          <a:xfrm>
            <a:off x="911191" y="1232092"/>
            <a:ext cx="3300500" cy="850232"/>
          </a:xfrm>
        </p:spPr>
        <p:txBody>
          <a:bodyPr/>
          <a:lstStyle/>
          <a:p>
            <a:r>
              <a:rPr lang="en-US" dirty="0">
                <a:solidFill>
                  <a:srgbClr val="00B0F0"/>
                </a:solidFill>
              </a:rPr>
              <a:t>Standard Analyses</a:t>
            </a:r>
          </a:p>
        </p:txBody>
      </p:sp>
      <p:sp>
        <p:nvSpPr>
          <p:cNvPr id="14" name="Content Placeholder 13"/>
          <p:cNvSpPr>
            <a:spLocks noGrp="1"/>
          </p:cNvSpPr>
          <p:nvPr>
            <p:ph sz="half" idx="2"/>
          </p:nvPr>
        </p:nvSpPr>
        <p:spPr>
          <a:xfrm>
            <a:off x="911191" y="1804532"/>
            <a:ext cx="3300500" cy="4796589"/>
          </a:xfrm>
        </p:spPr>
        <p:txBody>
          <a:bodyPr>
            <a:normAutofit/>
          </a:bodyPr>
          <a:lstStyle/>
          <a:p>
            <a:pPr>
              <a:buClr>
                <a:schemeClr val="bg1"/>
              </a:buClr>
            </a:pPr>
            <a:r>
              <a:rPr lang="en-US" dirty="0">
                <a:solidFill>
                  <a:schemeClr val="bg1"/>
                </a:solidFill>
              </a:rPr>
              <a:t>Degree</a:t>
            </a:r>
          </a:p>
          <a:p>
            <a:pPr>
              <a:buClr>
                <a:schemeClr val="bg1"/>
              </a:buClr>
            </a:pPr>
            <a:r>
              <a:rPr lang="en-US" dirty="0">
                <a:solidFill>
                  <a:schemeClr val="bg1"/>
                </a:solidFill>
              </a:rPr>
              <a:t>Connected Components</a:t>
            </a:r>
          </a:p>
          <a:p>
            <a:pPr lvl="1">
              <a:buClr>
                <a:schemeClr val="bg1"/>
              </a:buClr>
            </a:pPr>
            <a:r>
              <a:rPr lang="en-US" dirty="0">
                <a:solidFill>
                  <a:schemeClr val="bg1"/>
                </a:solidFill>
              </a:rPr>
              <a:t>Weakly or strongly connected</a:t>
            </a:r>
          </a:p>
          <a:p>
            <a:pPr>
              <a:buClr>
                <a:schemeClr val="bg1"/>
              </a:buClr>
            </a:pPr>
            <a:r>
              <a:rPr lang="en-US" dirty="0">
                <a:solidFill>
                  <a:schemeClr val="bg1"/>
                </a:solidFill>
              </a:rPr>
              <a:t>Path-based analyses</a:t>
            </a:r>
          </a:p>
          <a:p>
            <a:pPr lvl="1">
              <a:buClr>
                <a:schemeClr val="bg1"/>
              </a:buClr>
            </a:pPr>
            <a:r>
              <a:rPr lang="en-US" dirty="0">
                <a:solidFill>
                  <a:srgbClr val="FFC000"/>
                </a:solidFill>
              </a:rPr>
              <a:t>Shortest path between nodes </a:t>
            </a:r>
          </a:p>
          <a:p>
            <a:pPr lvl="1">
              <a:buClr>
                <a:schemeClr val="bg1"/>
              </a:buClr>
            </a:pPr>
            <a:r>
              <a:rPr lang="en-US" dirty="0">
                <a:solidFill>
                  <a:schemeClr val="bg1"/>
                </a:solidFill>
              </a:rPr>
              <a:t>Betweenness</a:t>
            </a:r>
          </a:p>
          <a:p>
            <a:pPr lvl="1">
              <a:buClr>
                <a:schemeClr val="bg1"/>
              </a:buClr>
            </a:pPr>
            <a:r>
              <a:rPr lang="en-US" dirty="0">
                <a:solidFill>
                  <a:schemeClr val="bg1"/>
                </a:solidFill>
              </a:rPr>
              <a:t>Closeness</a:t>
            </a:r>
          </a:p>
          <a:p>
            <a:pPr lvl="1">
              <a:buClr>
                <a:schemeClr val="bg1"/>
              </a:buClr>
            </a:pPr>
            <a:r>
              <a:rPr lang="en-US" dirty="0">
                <a:solidFill>
                  <a:schemeClr val="bg1"/>
                </a:solidFill>
              </a:rPr>
              <a:t>Eccentricity</a:t>
            </a:r>
          </a:p>
          <a:p>
            <a:pPr marL="45720" indent="0">
              <a:buClr>
                <a:schemeClr val="bg1"/>
              </a:buClr>
              <a:buNone/>
            </a:pPr>
            <a:endParaRPr lang="en-US" dirty="0">
              <a:solidFill>
                <a:schemeClr val="bg1"/>
              </a:solidFill>
            </a:endParaRPr>
          </a:p>
          <a:p>
            <a:pPr marL="274320" lvl="1" indent="0">
              <a:buClr>
                <a:schemeClr val="bg1"/>
              </a:buClr>
              <a:buNone/>
            </a:pPr>
            <a:endParaRPr lang="en-US" dirty="0">
              <a:solidFill>
                <a:schemeClr val="bg1"/>
              </a:solidFill>
            </a:endParaRPr>
          </a:p>
          <a:p>
            <a:pPr marL="274320" lvl="1" indent="0">
              <a:buClr>
                <a:schemeClr val="bg1"/>
              </a:buClr>
              <a:buNone/>
            </a:pPr>
            <a:endParaRPr lang="en-US" dirty="0">
              <a:solidFill>
                <a:schemeClr val="bg1"/>
              </a:solidFill>
            </a:endParaRPr>
          </a:p>
          <a:p>
            <a:pPr>
              <a:buClr>
                <a:schemeClr val="bg1"/>
              </a:buClr>
            </a:pPr>
            <a:endParaRPr lang="en-US" dirty="0">
              <a:solidFill>
                <a:schemeClr val="bg1"/>
              </a:solidFill>
            </a:endParaRPr>
          </a:p>
        </p:txBody>
      </p:sp>
      <p:sp>
        <p:nvSpPr>
          <p:cNvPr id="2" name="TextBox 1"/>
          <p:cNvSpPr txBox="1"/>
          <p:nvPr/>
        </p:nvSpPr>
        <p:spPr>
          <a:xfrm>
            <a:off x="1353787" y="557883"/>
            <a:ext cx="9310253" cy="707886"/>
          </a:xfrm>
          <a:prstGeom prst="rect">
            <a:avLst/>
          </a:prstGeom>
          <a:noFill/>
        </p:spPr>
        <p:txBody>
          <a:bodyPr wrap="square" rtlCol="0">
            <a:spAutoFit/>
          </a:bodyPr>
          <a:lstStyle/>
          <a:p>
            <a:pPr algn="ctr"/>
            <a:r>
              <a:rPr lang="en-US" sz="4000" b="1" dirty="0">
                <a:solidFill>
                  <a:srgbClr val="92D050"/>
                </a:solidFill>
              </a:rPr>
              <a:t>SOME TYPES OF NETWORK ANALYSES</a:t>
            </a:r>
          </a:p>
        </p:txBody>
      </p:sp>
      <p:grpSp>
        <p:nvGrpSpPr>
          <p:cNvPr id="10" name="Group 9">
            <a:extLst>
              <a:ext uri="{FF2B5EF4-FFF2-40B4-BE49-F238E27FC236}">
                <a16:creationId xmlns:a16="http://schemas.microsoft.com/office/drawing/2014/main" id="{AE446F79-945C-499A-9E8E-414E8C83B822}"/>
              </a:ext>
            </a:extLst>
          </p:cNvPr>
          <p:cNvGrpSpPr/>
          <p:nvPr/>
        </p:nvGrpSpPr>
        <p:grpSpPr>
          <a:xfrm>
            <a:off x="11373385" y="6065032"/>
            <a:ext cx="698267" cy="671666"/>
            <a:chOff x="10939346" y="5553307"/>
            <a:chExt cx="1170878" cy="1126273"/>
          </a:xfrm>
        </p:grpSpPr>
        <p:sp>
          <p:nvSpPr>
            <p:cNvPr id="11" name="Rectangle 10">
              <a:extLst>
                <a:ext uri="{FF2B5EF4-FFF2-40B4-BE49-F238E27FC236}">
                  <a16:creationId xmlns:a16="http://schemas.microsoft.com/office/drawing/2014/main" id="{FCE44215-F9C4-442A-9D8E-F9C549A088E8}"/>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977B616-78E3-456D-A8AA-AB63EAD819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
        <p:nvSpPr>
          <p:cNvPr id="19" name="Content Placeholder 13">
            <a:extLst>
              <a:ext uri="{FF2B5EF4-FFF2-40B4-BE49-F238E27FC236}">
                <a16:creationId xmlns:a16="http://schemas.microsoft.com/office/drawing/2014/main" id="{80522158-192B-4D2D-8F31-FE909432FD73}"/>
              </a:ext>
            </a:extLst>
          </p:cNvPr>
          <p:cNvSpPr txBox="1">
            <a:spLocks/>
          </p:cNvSpPr>
          <p:nvPr/>
        </p:nvSpPr>
        <p:spPr>
          <a:xfrm>
            <a:off x="4679811" y="1926809"/>
            <a:ext cx="3300500" cy="4796589"/>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a:buClr>
                <a:schemeClr val="bg1"/>
              </a:buClr>
            </a:pPr>
            <a:r>
              <a:rPr lang="en-US" dirty="0">
                <a:solidFill>
                  <a:srgbClr val="FFC000"/>
                </a:solidFill>
              </a:rPr>
              <a:t>Graph distance</a:t>
            </a:r>
          </a:p>
          <a:p>
            <a:pPr lvl="1">
              <a:buClr>
                <a:schemeClr val="bg1"/>
              </a:buClr>
            </a:pPr>
            <a:r>
              <a:rPr lang="en-US" dirty="0">
                <a:solidFill>
                  <a:schemeClr val="bg1"/>
                </a:solidFill>
              </a:rPr>
              <a:t>Total</a:t>
            </a:r>
          </a:p>
          <a:p>
            <a:pPr lvl="1">
              <a:buClr>
                <a:schemeClr val="bg1"/>
              </a:buClr>
            </a:pPr>
            <a:r>
              <a:rPr lang="en-US" dirty="0">
                <a:solidFill>
                  <a:schemeClr val="bg1"/>
                </a:solidFill>
              </a:rPr>
              <a:t>Average</a:t>
            </a:r>
          </a:p>
          <a:p>
            <a:pPr lvl="1">
              <a:buClr>
                <a:schemeClr val="bg1"/>
              </a:buClr>
            </a:pPr>
            <a:r>
              <a:rPr lang="en-US" dirty="0">
                <a:solidFill>
                  <a:schemeClr val="bg1"/>
                </a:solidFill>
              </a:rPr>
              <a:t>Maximum</a:t>
            </a:r>
          </a:p>
          <a:p>
            <a:pPr marL="274320" lvl="1" indent="0">
              <a:buClr>
                <a:schemeClr val="bg1"/>
              </a:buClr>
              <a:buFont typeface="Corbel" pitchFamily="34" charset="0"/>
              <a:buNone/>
            </a:pPr>
            <a:endParaRPr lang="en-US" dirty="0">
              <a:solidFill>
                <a:schemeClr val="bg1"/>
              </a:solidFill>
            </a:endParaRPr>
          </a:p>
          <a:p>
            <a:pPr>
              <a:buClr>
                <a:schemeClr val="bg1"/>
              </a:buClr>
            </a:pPr>
            <a:endParaRPr lang="en-US" dirty="0">
              <a:solidFill>
                <a:schemeClr val="bg1"/>
              </a:solidFill>
            </a:endParaRPr>
          </a:p>
        </p:txBody>
      </p:sp>
    </p:spTree>
    <p:extLst>
      <p:ext uri="{BB962C8B-B14F-4D97-AF65-F5344CB8AC3E}">
        <p14:creationId xmlns:p14="http://schemas.microsoft.com/office/powerpoint/2010/main" val="32144210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0" y="-4201"/>
            <a:ext cx="2935705" cy="400110"/>
          </a:xfrm>
          <a:prstGeom prst="rect">
            <a:avLst/>
          </a:prstGeom>
          <a:noFill/>
        </p:spPr>
        <p:txBody>
          <a:bodyPr wrap="square" rtlCol="0">
            <a:spAutoFit/>
          </a:bodyPr>
          <a:lstStyle/>
          <a:p>
            <a:r>
              <a:rPr lang="en-US" sz="2000" dirty="0">
                <a:solidFill>
                  <a:schemeClr val="bg2">
                    <a:lumMod val="50000"/>
                  </a:schemeClr>
                </a:solidFill>
              </a:rPr>
              <a:t>Sample network analyses</a:t>
            </a:r>
          </a:p>
        </p:txBody>
      </p:sp>
      <p:sp>
        <p:nvSpPr>
          <p:cNvPr id="12" name="Text Placeholder 11"/>
          <p:cNvSpPr>
            <a:spLocks noGrp="1"/>
          </p:cNvSpPr>
          <p:nvPr>
            <p:ph type="body" idx="1"/>
          </p:nvPr>
        </p:nvSpPr>
        <p:spPr>
          <a:xfrm>
            <a:off x="911191" y="1232092"/>
            <a:ext cx="3300500" cy="850232"/>
          </a:xfrm>
        </p:spPr>
        <p:txBody>
          <a:bodyPr/>
          <a:lstStyle/>
          <a:p>
            <a:r>
              <a:rPr lang="en-US" dirty="0">
                <a:solidFill>
                  <a:srgbClr val="00B0F0"/>
                </a:solidFill>
              </a:rPr>
              <a:t>Standard Analyses</a:t>
            </a:r>
          </a:p>
        </p:txBody>
      </p:sp>
      <p:sp>
        <p:nvSpPr>
          <p:cNvPr id="14" name="Content Placeholder 13"/>
          <p:cNvSpPr>
            <a:spLocks noGrp="1"/>
          </p:cNvSpPr>
          <p:nvPr>
            <p:ph sz="half" idx="2"/>
          </p:nvPr>
        </p:nvSpPr>
        <p:spPr>
          <a:xfrm>
            <a:off x="911191" y="1804532"/>
            <a:ext cx="3300500" cy="4796589"/>
          </a:xfrm>
        </p:spPr>
        <p:txBody>
          <a:bodyPr>
            <a:normAutofit/>
          </a:bodyPr>
          <a:lstStyle/>
          <a:p>
            <a:pPr>
              <a:buClr>
                <a:schemeClr val="bg1"/>
              </a:buClr>
            </a:pPr>
            <a:r>
              <a:rPr lang="en-US" dirty="0">
                <a:solidFill>
                  <a:schemeClr val="bg1"/>
                </a:solidFill>
              </a:rPr>
              <a:t>Degree</a:t>
            </a:r>
          </a:p>
          <a:p>
            <a:pPr>
              <a:buClr>
                <a:schemeClr val="bg1"/>
              </a:buClr>
            </a:pPr>
            <a:r>
              <a:rPr lang="en-US" dirty="0">
                <a:solidFill>
                  <a:schemeClr val="bg1"/>
                </a:solidFill>
              </a:rPr>
              <a:t>Connected Components</a:t>
            </a:r>
          </a:p>
          <a:p>
            <a:pPr lvl="1">
              <a:buClr>
                <a:schemeClr val="bg1"/>
              </a:buClr>
            </a:pPr>
            <a:r>
              <a:rPr lang="en-US" dirty="0">
                <a:solidFill>
                  <a:schemeClr val="bg1"/>
                </a:solidFill>
              </a:rPr>
              <a:t>Weakly or strongly connected</a:t>
            </a:r>
          </a:p>
          <a:p>
            <a:pPr>
              <a:buClr>
                <a:schemeClr val="bg1"/>
              </a:buClr>
            </a:pPr>
            <a:r>
              <a:rPr lang="en-US" dirty="0">
                <a:solidFill>
                  <a:schemeClr val="bg1"/>
                </a:solidFill>
              </a:rPr>
              <a:t>Path-based analyses</a:t>
            </a:r>
          </a:p>
          <a:p>
            <a:pPr lvl="1">
              <a:buClr>
                <a:schemeClr val="bg1"/>
              </a:buClr>
            </a:pPr>
            <a:r>
              <a:rPr lang="en-US" dirty="0">
                <a:solidFill>
                  <a:schemeClr val="bg1"/>
                </a:solidFill>
              </a:rPr>
              <a:t>Shortest path between nodes </a:t>
            </a:r>
          </a:p>
          <a:p>
            <a:pPr lvl="1">
              <a:buClr>
                <a:schemeClr val="bg1"/>
              </a:buClr>
            </a:pPr>
            <a:r>
              <a:rPr lang="en-US" dirty="0">
                <a:solidFill>
                  <a:schemeClr val="bg1"/>
                </a:solidFill>
              </a:rPr>
              <a:t>Betweenness</a:t>
            </a:r>
          </a:p>
          <a:p>
            <a:pPr lvl="1">
              <a:buClr>
                <a:schemeClr val="bg1"/>
              </a:buClr>
            </a:pPr>
            <a:r>
              <a:rPr lang="en-US" dirty="0">
                <a:solidFill>
                  <a:schemeClr val="bg1"/>
                </a:solidFill>
              </a:rPr>
              <a:t>Closeness</a:t>
            </a:r>
          </a:p>
          <a:p>
            <a:pPr lvl="1">
              <a:buClr>
                <a:schemeClr val="bg1"/>
              </a:buClr>
            </a:pPr>
            <a:r>
              <a:rPr lang="en-US" dirty="0">
                <a:solidFill>
                  <a:schemeClr val="bg1"/>
                </a:solidFill>
              </a:rPr>
              <a:t>Eccentricity</a:t>
            </a:r>
          </a:p>
          <a:p>
            <a:pPr marL="45720" indent="0">
              <a:buClr>
                <a:schemeClr val="bg1"/>
              </a:buClr>
              <a:buNone/>
            </a:pPr>
            <a:endParaRPr lang="en-US" dirty="0">
              <a:solidFill>
                <a:schemeClr val="bg1"/>
              </a:solidFill>
            </a:endParaRPr>
          </a:p>
          <a:p>
            <a:pPr marL="274320" lvl="1" indent="0">
              <a:buClr>
                <a:schemeClr val="bg1"/>
              </a:buClr>
              <a:buNone/>
            </a:pPr>
            <a:endParaRPr lang="en-US" dirty="0">
              <a:solidFill>
                <a:schemeClr val="bg1"/>
              </a:solidFill>
            </a:endParaRPr>
          </a:p>
          <a:p>
            <a:pPr marL="274320" lvl="1" indent="0">
              <a:buClr>
                <a:schemeClr val="bg1"/>
              </a:buClr>
              <a:buNone/>
            </a:pPr>
            <a:endParaRPr lang="en-US" dirty="0">
              <a:solidFill>
                <a:schemeClr val="bg1"/>
              </a:solidFill>
            </a:endParaRPr>
          </a:p>
          <a:p>
            <a:pPr>
              <a:buClr>
                <a:schemeClr val="bg1"/>
              </a:buClr>
            </a:pPr>
            <a:endParaRPr lang="en-US" dirty="0">
              <a:solidFill>
                <a:schemeClr val="bg1"/>
              </a:solidFill>
            </a:endParaRPr>
          </a:p>
        </p:txBody>
      </p:sp>
      <p:sp>
        <p:nvSpPr>
          <p:cNvPr id="2" name="TextBox 1"/>
          <p:cNvSpPr txBox="1"/>
          <p:nvPr/>
        </p:nvSpPr>
        <p:spPr>
          <a:xfrm>
            <a:off x="1353787" y="557883"/>
            <a:ext cx="9310253" cy="707886"/>
          </a:xfrm>
          <a:prstGeom prst="rect">
            <a:avLst/>
          </a:prstGeom>
          <a:noFill/>
        </p:spPr>
        <p:txBody>
          <a:bodyPr wrap="square" rtlCol="0">
            <a:spAutoFit/>
          </a:bodyPr>
          <a:lstStyle/>
          <a:p>
            <a:pPr algn="ctr"/>
            <a:r>
              <a:rPr lang="en-US" sz="4000" b="1" dirty="0">
                <a:solidFill>
                  <a:srgbClr val="92D050"/>
                </a:solidFill>
              </a:rPr>
              <a:t>SOME TYPES OF NETWORK ANALYSES</a:t>
            </a:r>
          </a:p>
        </p:txBody>
      </p:sp>
      <p:grpSp>
        <p:nvGrpSpPr>
          <p:cNvPr id="10" name="Group 9">
            <a:extLst>
              <a:ext uri="{FF2B5EF4-FFF2-40B4-BE49-F238E27FC236}">
                <a16:creationId xmlns:a16="http://schemas.microsoft.com/office/drawing/2014/main" id="{AE446F79-945C-499A-9E8E-414E8C83B822}"/>
              </a:ext>
            </a:extLst>
          </p:cNvPr>
          <p:cNvGrpSpPr/>
          <p:nvPr/>
        </p:nvGrpSpPr>
        <p:grpSpPr>
          <a:xfrm>
            <a:off x="11373385" y="6065032"/>
            <a:ext cx="698267" cy="671666"/>
            <a:chOff x="10939346" y="5553307"/>
            <a:chExt cx="1170878" cy="1126273"/>
          </a:xfrm>
        </p:grpSpPr>
        <p:sp>
          <p:nvSpPr>
            <p:cNvPr id="11" name="Rectangle 10">
              <a:extLst>
                <a:ext uri="{FF2B5EF4-FFF2-40B4-BE49-F238E27FC236}">
                  <a16:creationId xmlns:a16="http://schemas.microsoft.com/office/drawing/2014/main" id="{FCE44215-F9C4-442A-9D8E-F9C549A088E8}"/>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977B616-78E3-456D-A8AA-AB63EAD819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
        <p:nvSpPr>
          <p:cNvPr id="19" name="Content Placeholder 13">
            <a:extLst>
              <a:ext uri="{FF2B5EF4-FFF2-40B4-BE49-F238E27FC236}">
                <a16:creationId xmlns:a16="http://schemas.microsoft.com/office/drawing/2014/main" id="{80522158-192B-4D2D-8F31-FE909432FD73}"/>
              </a:ext>
            </a:extLst>
          </p:cNvPr>
          <p:cNvSpPr txBox="1">
            <a:spLocks/>
          </p:cNvSpPr>
          <p:nvPr/>
        </p:nvSpPr>
        <p:spPr>
          <a:xfrm>
            <a:off x="4679811" y="1926809"/>
            <a:ext cx="3300500" cy="4796589"/>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a:buClr>
                <a:schemeClr val="bg1"/>
              </a:buClr>
            </a:pPr>
            <a:r>
              <a:rPr lang="en-US" dirty="0">
                <a:solidFill>
                  <a:schemeClr val="bg1"/>
                </a:solidFill>
              </a:rPr>
              <a:t>Graph distance</a:t>
            </a:r>
          </a:p>
          <a:p>
            <a:pPr lvl="1">
              <a:buClr>
                <a:schemeClr val="bg1"/>
              </a:buClr>
            </a:pPr>
            <a:r>
              <a:rPr lang="en-US" dirty="0">
                <a:solidFill>
                  <a:schemeClr val="bg1"/>
                </a:solidFill>
              </a:rPr>
              <a:t>Total</a:t>
            </a:r>
          </a:p>
          <a:p>
            <a:pPr lvl="1">
              <a:buClr>
                <a:schemeClr val="bg1"/>
              </a:buClr>
            </a:pPr>
            <a:r>
              <a:rPr lang="en-US" dirty="0">
                <a:solidFill>
                  <a:schemeClr val="bg1"/>
                </a:solidFill>
              </a:rPr>
              <a:t>Average</a:t>
            </a:r>
          </a:p>
          <a:p>
            <a:pPr lvl="1">
              <a:buClr>
                <a:schemeClr val="bg1"/>
              </a:buClr>
            </a:pPr>
            <a:r>
              <a:rPr lang="en-US" strike="sngStrike" dirty="0">
                <a:solidFill>
                  <a:schemeClr val="bg1"/>
                </a:solidFill>
              </a:rPr>
              <a:t>Maximum </a:t>
            </a:r>
            <a:r>
              <a:rPr lang="en-US" dirty="0">
                <a:solidFill>
                  <a:schemeClr val="bg1"/>
                </a:solidFill>
              </a:rPr>
              <a:t>“Diameter”</a:t>
            </a:r>
          </a:p>
          <a:p>
            <a:pPr marL="274320" lvl="1" indent="0">
              <a:buClr>
                <a:schemeClr val="bg1"/>
              </a:buClr>
              <a:buNone/>
            </a:pPr>
            <a:endParaRPr lang="en-US" strike="sngStrike" dirty="0">
              <a:solidFill>
                <a:schemeClr val="bg1"/>
              </a:solidFill>
            </a:endParaRPr>
          </a:p>
          <a:p>
            <a:pPr marL="274320" lvl="1" indent="0">
              <a:buClr>
                <a:schemeClr val="bg1"/>
              </a:buClr>
              <a:buFont typeface="Corbel" pitchFamily="34" charset="0"/>
              <a:buNone/>
            </a:pPr>
            <a:endParaRPr lang="en-US" dirty="0">
              <a:solidFill>
                <a:schemeClr val="bg1"/>
              </a:solidFill>
            </a:endParaRPr>
          </a:p>
          <a:p>
            <a:pPr>
              <a:buClr>
                <a:schemeClr val="bg1"/>
              </a:buClr>
            </a:pPr>
            <a:endParaRPr lang="en-US" dirty="0">
              <a:solidFill>
                <a:schemeClr val="bg1"/>
              </a:solidFill>
            </a:endParaRPr>
          </a:p>
        </p:txBody>
      </p:sp>
    </p:spTree>
    <p:extLst>
      <p:ext uri="{BB962C8B-B14F-4D97-AF65-F5344CB8AC3E}">
        <p14:creationId xmlns:p14="http://schemas.microsoft.com/office/powerpoint/2010/main" val="2489106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0" y="-4201"/>
            <a:ext cx="2935705" cy="400110"/>
          </a:xfrm>
          <a:prstGeom prst="rect">
            <a:avLst/>
          </a:prstGeom>
          <a:noFill/>
        </p:spPr>
        <p:txBody>
          <a:bodyPr wrap="square" rtlCol="0">
            <a:spAutoFit/>
          </a:bodyPr>
          <a:lstStyle/>
          <a:p>
            <a:r>
              <a:rPr lang="en-US" sz="2000" dirty="0">
                <a:solidFill>
                  <a:schemeClr val="bg2">
                    <a:lumMod val="50000"/>
                  </a:schemeClr>
                </a:solidFill>
              </a:rPr>
              <a:t>Sample network analyses</a:t>
            </a:r>
          </a:p>
        </p:txBody>
      </p:sp>
      <p:sp>
        <p:nvSpPr>
          <p:cNvPr id="12" name="Text Placeholder 11"/>
          <p:cNvSpPr>
            <a:spLocks noGrp="1"/>
          </p:cNvSpPr>
          <p:nvPr>
            <p:ph type="body" idx="1"/>
          </p:nvPr>
        </p:nvSpPr>
        <p:spPr>
          <a:xfrm>
            <a:off x="911191" y="1232092"/>
            <a:ext cx="3300500" cy="850232"/>
          </a:xfrm>
        </p:spPr>
        <p:txBody>
          <a:bodyPr/>
          <a:lstStyle/>
          <a:p>
            <a:r>
              <a:rPr lang="en-US" dirty="0">
                <a:solidFill>
                  <a:srgbClr val="00B0F0"/>
                </a:solidFill>
              </a:rPr>
              <a:t>Standard Analyses</a:t>
            </a:r>
          </a:p>
        </p:txBody>
      </p:sp>
      <p:sp>
        <p:nvSpPr>
          <p:cNvPr id="14" name="Content Placeholder 13"/>
          <p:cNvSpPr>
            <a:spLocks noGrp="1"/>
          </p:cNvSpPr>
          <p:nvPr>
            <p:ph sz="half" idx="2"/>
          </p:nvPr>
        </p:nvSpPr>
        <p:spPr>
          <a:xfrm>
            <a:off x="911191" y="1804532"/>
            <a:ext cx="3300500" cy="4796589"/>
          </a:xfrm>
        </p:spPr>
        <p:txBody>
          <a:bodyPr>
            <a:normAutofit/>
          </a:bodyPr>
          <a:lstStyle/>
          <a:p>
            <a:pPr>
              <a:buClr>
                <a:schemeClr val="bg1"/>
              </a:buClr>
            </a:pPr>
            <a:r>
              <a:rPr lang="en-US" dirty="0">
                <a:solidFill>
                  <a:schemeClr val="bg1"/>
                </a:solidFill>
              </a:rPr>
              <a:t>Degree</a:t>
            </a:r>
          </a:p>
          <a:p>
            <a:pPr>
              <a:buClr>
                <a:schemeClr val="bg1"/>
              </a:buClr>
            </a:pPr>
            <a:r>
              <a:rPr lang="en-US" dirty="0">
                <a:solidFill>
                  <a:schemeClr val="bg1"/>
                </a:solidFill>
              </a:rPr>
              <a:t>Connected Components</a:t>
            </a:r>
          </a:p>
          <a:p>
            <a:pPr lvl="1">
              <a:buClr>
                <a:schemeClr val="bg1"/>
              </a:buClr>
            </a:pPr>
            <a:r>
              <a:rPr lang="en-US" dirty="0">
                <a:solidFill>
                  <a:schemeClr val="bg1"/>
                </a:solidFill>
              </a:rPr>
              <a:t>Weakly or strongly connected</a:t>
            </a:r>
          </a:p>
          <a:p>
            <a:pPr>
              <a:buClr>
                <a:schemeClr val="bg1"/>
              </a:buClr>
            </a:pPr>
            <a:r>
              <a:rPr lang="en-US" dirty="0">
                <a:solidFill>
                  <a:schemeClr val="bg1"/>
                </a:solidFill>
              </a:rPr>
              <a:t>Path-based analyses</a:t>
            </a:r>
          </a:p>
          <a:p>
            <a:pPr lvl="1">
              <a:buClr>
                <a:schemeClr val="bg1"/>
              </a:buClr>
            </a:pPr>
            <a:r>
              <a:rPr lang="en-US" dirty="0">
                <a:solidFill>
                  <a:schemeClr val="bg1"/>
                </a:solidFill>
              </a:rPr>
              <a:t>Shortest path between nodes </a:t>
            </a:r>
          </a:p>
          <a:p>
            <a:pPr lvl="1">
              <a:buClr>
                <a:schemeClr val="bg1"/>
              </a:buClr>
            </a:pPr>
            <a:r>
              <a:rPr lang="en-US" dirty="0">
                <a:solidFill>
                  <a:schemeClr val="bg1"/>
                </a:solidFill>
              </a:rPr>
              <a:t>Betweenness</a:t>
            </a:r>
          </a:p>
          <a:p>
            <a:pPr lvl="1">
              <a:buClr>
                <a:schemeClr val="bg1"/>
              </a:buClr>
            </a:pPr>
            <a:r>
              <a:rPr lang="en-US" dirty="0">
                <a:solidFill>
                  <a:schemeClr val="bg1"/>
                </a:solidFill>
              </a:rPr>
              <a:t>Closeness</a:t>
            </a:r>
          </a:p>
          <a:p>
            <a:pPr lvl="1">
              <a:buClr>
                <a:schemeClr val="bg1"/>
              </a:buClr>
            </a:pPr>
            <a:r>
              <a:rPr lang="en-US" dirty="0">
                <a:solidFill>
                  <a:schemeClr val="bg1"/>
                </a:solidFill>
              </a:rPr>
              <a:t>Eccentricity</a:t>
            </a:r>
          </a:p>
          <a:p>
            <a:pPr marL="45720" indent="0">
              <a:buClr>
                <a:schemeClr val="bg1"/>
              </a:buClr>
              <a:buNone/>
            </a:pPr>
            <a:endParaRPr lang="en-US" dirty="0">
              <a:solidFill>
                <a:schemeClr val="bg1"/>
              </a:solidFill>
            </a:endParaRPr>
          </a:p>
          <a:p>
            <a:pPr marL="274320" lvl="1" indent="0">
              <a:buClr>
                <a:schemeClr val="bg1"/>
              </a:buClr>
              <a:buNone/>
            </a:pPr>
            <a:endParaRPr lang="en-US" dirty="0">
              <a:solidFill>
                <a:schemeClr val="bg1"/>
              </a:solidFill>
            </a:endParaRPr>
          </a:p>
          <a:p>
            <a:pPr marL="274320" lvl="1" indent="0">
              <a:buClr>
                <a:schemeClr val="bg1"/>
              </a:buClr>
              <a:buNone/>
            </a:pPr>
            <a:endParaRPr lang="en-US" dirty="0">
              <a:solidFill>
                <a:schemeClr val="bg1"/>
              </a:solidFill>
            </a:endParaRPr>
          </a:p>
          <a:p>
            <a:pPr>
              <a:buClr>
                <a:schemeClr val="bg1"/>
              </a:buClr>
            </a:pPr>
            <a:endParaRPr lang="en-US" dirty="0">
              <a:solidFill>
                <a:schemeClr val="bg1"/>
              </a:solidFill>
            </a:endParaRPr>
          </a:p>
        </p:txBody>
      </p:sp>
      <p:sp>
        <p:nvSpPr>
          <p:cNvPr id="2" name="TextBox 1"/>
          <p:cNvSpPr txBox="1"/>
          <p:nvPr/>
        </p:nvSpPr>
        <p:spPr>
          <a:xfrm>
            <a:off x="1353787" y="557883"/>
            <a:ext cx="9310253" cy="707886"/>
          </a:xfrm>
          <a:prstGeom prst="rect">
            <a:avLst/>
          </a:prstGeom>
          <a:noFill/>
        </p:spPr>
        <p:txBody>
          <a:bodyPr wrap="square" rtlCol="0">
            <a:spAutoFit/>
          </a:bodyPr>
          <a:lstStyle/>
          <a:p>
            <a:pPr algn="ctr"/>
            <a:r>
              <a:rPr lang="en-US" sz="4000" b="1" dirty="0">
                <a:solidFill>
                  <a:srgbClr val="92D050"/>
                </a:solidFill>
              </a:rPr>
              <a:t>SOME TYPES OF NETWORK ANALYSES</a:t>
            </a:r>
          </a:p>
        </p:txBody>
      </p:sp>
      <p:grpSp>
        <p:nvGrpSpPr>
          <p:cNvPr id="10" name="Group 9">
            <a:extLst>
              <a:ext uri="{FF2B5EF4-FFF2-40B4-BE49-F238E27FC236}">
                <a16:creationId xmlns:a16="http://schemas.microsoft.com/office/drawing/2014/main" id="{AE446F79-945C-499A-9E8E-414E8C83B822}"/>
              </a:ext>
            </a:extLst>
          </p:cNvPr>
          <p:cNvGrpSpPr/>
          <p:nvPr/>
        </p:nvGrpSpPr>
        <p:grpSpPr>
          <a:xfrm>
            <a:off x="11373385" y="6065032"/>
            <a:ext cx="698267" cy="671666"/>
            <a:chOff x="10939346" y="5553307"/>
            <a:chExt cx="1170878" cy="1126273"/>
          </a:xfrm>
        </p:grpSpPr>
        <p:sp>
          <p:nvSpPr>
            <p:cNvPr id="11" name="Rectangle 10">
              <a:extLst>
                <a:ext uri="{FF2B5EF4-FFF2-40B4-BE49-F238E27FC236}">
                  <a16:creationId xmlns:a16="http://schemas.microsoft.com/office/drawing/2014/main" id="{FCE44215-F9C4-442A-9D8E-F9C549A088E8}"/>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977B616-78E3-456D-A8AA-AB63EAD819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
        <p:nvSpPr>
          <p:cNvPr id="19" name="Content Placeholder 13">
            <a:extLst>
              <a:ext uri="{FF2B5EF4-FFF2-40B4-BE49-F238E27FC236}">
                <a16:creationId xmlns:a16="http://schemas.microsoft.com/office/drawing/2014/main" id="{80522158-192B-4D2D-8F31-FE909432FD73}"/>
              </a:ext>
            </a:extLst>
          </p:cNvPr>
          <p:cNvSpPr txBox="1">
            <a:spLocks/>
          </p:cNvSpPr>
          <p:nvPr/>
        </p:nvSpPr>
        <p:spPr>
          <a:xfrm>
            <a:off x="4679811" y="1926809"/>
            <a:ext cx="3300500" cy="4796589"/>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a:buClr>
                <a:schemeClr val="bg1"/>
              </a:buClr>
            </a:pPr>
            <a:r>
              <a:rPr lang="en-US" dirty="0">
                <a:solidFill>
                  <a:schemeClr val="bg1"/>
                </a:solidFill>
              </a:rPr>
              <a:t>Graph distance</a:t>
            </a:r>
          </a:p>
          <a:p>
            <a:pPr lvl="1">
              <a:buClr>
                <a:schemeClr val="bg1"/>
              </a:buClr>
            </a:pPr>
            <a:r>
              <a:rPr lang="en-US" dirty="0">
                <a:solidFill>
                  <a:schemeClr val="bg1"/>
                </a:solidFill>
              </a:rPr>
              <a:t>Total</a:t>
            </a:r>
          </a:p>
          <a:p>
            <a:pPr lvl="1">
              <a:buClr>
                <a:schemeClr val="bg1"/>
              </a:buClr>
            </a:pPr>
            <a:r>
              <a:rPr lang="en-US" dirty="0">
                <a:solidFill>
                  <a:schemeClr val="bg1"/>
                </a:solidFill>
              </a:rPr>
              <a:t>Average</a:t>
            </a:r>
          </a:p>
          <a:p>
            <a:pPr lvl="1">
              <a:buClr>
                <a:schemeClr val="bg1"/>
              </a:buClr>
            </a:pPr>
            <a:r>
              <a:rPr lang="en-US" dirty="0">
                <a:solidFill>
                  <a:schemeClr val="bg1"/>
                </a:solidFill>
              </a:rPr>
              <a:t>Diameter</a:t>
            </a:r>
          </a:p>
          <a:p>
            <a:pPr lvl="1">
              <a:buClr>
                <a:schemeClr val="bg1"/>
              </a:buClr>
            </a:pPr>
            <a:r>
              <a:rPr lang="en-US" dirty="0">
                <a:solidFill>
                  <a:schemeClr val="bg1"/>
                </a:solidFill>
              </a:rPr>
              <a:t>Radius</a:t>
            </a:r>
          </a:p>
          <a:p>
            <a:pPr marL="274320" lvl="1" indent="0">
              <a:buClr>
                <a:schemeClr val="bg1"/>
              </a:buClr>
              <a:buFont typeface="Corbel" pitchFamily="34" charset="0"/>
              <a:buNone/>
            </a:pPr>
            <a:endParaRPr lang="en-US" dirty="0">
              <a:solidFill>
                <a:schemeClr val="bg1"/>
              </a:solidFill>
            </a:endParaRPr>
          </a:p>
          <a:p>
            <a:pPr>
              <a:buClr>
                <a:schemeClr val="bg1"/>
              </a:buClr>
            </a:pPr>
            <a:endParaRPr lang="en-US" dirty="0">
              <a:solidFill>
                <a:schemeClr val="bg1"/>
              </a:solidFill>
            </a:endParaRPr>
          </a:p>
        </p:txBody>
      </p:sp>
    </p:spTree>
    <p:extLst>
      <p:ext uri="{BB962C8B-B14F-4D97-AF65-F5344CB8AC3E}">
        <p14:creationId xmlns:p14="http://schemas.microsoft.com/office/powerpoint/2010/main" val="6902245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0" y="-4201"/>
            <a:ext cx="2935705" cy="400110"/>
          </a:xfrm>
          <a:prstGeom prst="rect">
            <a:avLst/>
          </a:prstGeom>
          <a:noFill/>
        </p:spPr>
        <p:txBody>
          <a:bodyPr wrap="square" rtlCol="0">
            <a:spAutoFit/>
          </a:bodyPr>
          <a:lstStyle/>
          <a:p>
            <a:r>
              <a:rPr lang="en-US" sz="2000" dirty="0">
                <a:solidFill>
                  <a:schemeClr val="bg2">
                    <a:lumMod val="50000"/>
                  </a:schemeClr>
                </a:solidFill>
              </a:rPr>
              <a:t>Sample network analyses</a:t>
            </a:r>
          </a:p>
        </p:txBody>
      </p:sp>
      <p:sp>
        <p:nvSpPr>
          <p:cNvPr id="12" name="Text Placeholder 11"/>
          <p:cNvSpPr>
            <a:spLocks noGrp="1"/>
          </p:cNvSpPr>
          <p:nvPr>
            <p:ph type="body" idx="1"/>
          </p:nvPr>
        </p:nvSpPr>
        <p:spPr>
          <a:xfrm>
            <a:off x="911191" y="1232092"/>
            <a:ext cx="3300500" cy="850232"/>
          </a:xfrm>
        </p:spPr>
        <p:txBody>
          <a:bodyPr/>
          <a:lstStyle/>
          <a:p>
            <a:r>
              <a:rPr lang="en-US" dirty="0">
                <a:solidFill>
                  <a:srgbClr val="00B0F0"/>
                </a:solidFill>
              </a:rPr>
              <a:t>Standard Analyses</a:t>
            </a:r>
          </a:p>
        </p:txBody>
      </p:sp>
      <p:sp>
        <p:nvSpPr>
          <p:cNvPr id="14" name="Content Placeholder 13"/>
          <p:cNvSpPr>
            <a:spLocks noGrp="1"/>
          </p:cNvSpPr>
          <p:nvPr>
            <p:ph sz="half" idx="2"/>
          </p:nvPr>
        </p:nvSpPr>
        <p:spPr>
          <a:xfrm>
            <a:off x="911191" y="1804532"/>
            <a:ext cx="3300500" cy="4796589"/>
          </a:xfrm>
        </p:spPr>
        <p:txBody>
          <a:bodyPr>
            <a:normAutofit/>
          </a:bodyPr>
          <a:lstStyle/>
          <a:p>
            <a:pPr>
              <a:buClr>
                <a:schemeClr val="bg1"/>
              </a:buClr>
            </a:pPr>
            <a:r>
              <a:rPr lang="en-US" dirty="0">
                <a:solidFill>
                  <a:schemeClr val="bg1"/>
                </a:solidFill>
              </a:rPr>
              <a:t>Degree</a:t>
            </a:r>
          </a:p>
          <a:p>
            <a:pPr>
              <a:buClr>
                <a:schemeClr val="bg1"/>
              </a:buClr>
            </a:pPr>
            <a:r>
              <a:rPr lang="en-US" dirty="0">
                <a:solidFill>
                  <a:schemeClr val="bg1"/>
                </a:solidFill>
              </a:rPr>
              <a:t>Connected Components</a:t>
            </a:r>
          </a:p>
          <a:p>
            <a:pPr lvl="1">
              <a:buClr>
                <a:schemeClr val="bg1"/>
              </a:buClr>
            </a:pPr>
            <a:r>
              <a:rPr lang="en-US" dirty="0">
                <a:solidFill>
                  <a:schemeClr val="bg1"/>
                </a:solidFill>
              </a:rPr>
              <a:t>Weakly or strongly connected</a:t>
            </a:r>
          </a:p>
          <a:p>
            <a:pPr>
              <a:buClr>
                <a:schemeClr val="bg1"/>
              </a:buClr>
            </a:pPr>
            <a:r>
              <a:rPr lang="en-US" dirty="0">
                <a:solidFill>
                  <a:schemeClr val="bg1"/>
                </a:solidFill>
              </a:rPr>
              <a:t>Path-based analyses</a:t>
            </a:r>
          </a:p>
          <a:p>
            <a:pPr lvl="1">
              <a:buClr>
                <a:schemeClr val="bg1"/>
              </a:buClr>
            </a:pPr>
            <a:r>
              <a:rPr lang="en-US" dirty="0">
                <a:solidFill>
                  <a:schemeClr val="bg1"/>
                </a:solidFill>
              </a:rPr>
              <a:t>Shortest path between nodes </a:t>
            </a:r>
          </a:p>
          <a:p>
            <a:pPr lvl="1">
              <a:buClr>
                <a:schemeClr val="bg1"/>
              </a:buClr>
            </a:pPr>
            <a:r>
              <a:rPr lang="en-US" dirty="0">
                <a:solidFill>
                  <a:schemeClr val="bg1"/>
                </a:solidFill>
              </a:rPr>
              <a:t>Betweenness</a:t>
            </a:r>
          </a:p>
          <a:p>
            <a:pPr lvl="1">
              <a:buClr>
                <a:schemeClr val="bg1"/>
              </a:buClr>
            </a:pPr>
            <a:r>
              <a:rPr lang="en-US" dirty="0">
                <a:solidFill>
                  <a:schemeClr val="bg1"/>
                </a:solidFill>
              </a:rPr>
              <a:t>Closeness</a:t>
            </a:r>
          </a:p>
          <a:p>
            <a:pPr lvl="1">
              <a:buClr>
                <a:schemeClr val="bg1"/>
              </a:buClr>
            </a:pPr>
            <a:r>
              <a:rPr lang="en-US" dirty="0">
                <a:solidFill>
                  <a:schemeClr val="bg1"/>
                </a:solidFill>
              </a:rPr>
              <a:t>Eccentricity</a:t>
            </a:r>
          </a:p>
          <a:p>
            <a:pPr marL="45720" indent="0">
              <a:buClr>
                <a:schemeClr val="bg1"/>
              </a:buClr>
              <a:buNone/>
            </a:pPr>
            <a:endParaRPr lang="en-US" dirty="0">
              <a:solidFill>
                <a:schemeClr val="bg1"/>
              </a:solidFill>
            </a:endParaRPr>
          </a:p>
          <a:p>
            <a:pPr marL="274320" lvl="1" indent="0">
              <a:buClr>
                <a:schemeClr val="bg1"/>
              </a:buClr>
              <a:buNone/>
            </a:pPr>
            <a:endParaRPr lang="en-US" dirty="0">
              <a:solidFill>
                <a:schemeClr val="bg1"/>
              </a:solidFill>
            </a:endParaRPr>
          </a:p>
          <a:p>
            <a:pPr marL="274320" lvl="1" indent="0">
              <a:buClr>
                <a:schemeClr val="bg1"/>
              </a:buClr>
              <a:buNone/>
            </a:pPr>
            <a:endParaRPr lang="en-US" dirty="0">
              <a:solidFill>
                <a:schemeClr val="bg1"/>
              </a:solidFill>
            </a:endParaRPr>
          </a:p>
          <a:p>
            <a:pPr>
              <a:buClr>
                <a:schemeClr val="bg1"/>
              </a:buClr>
            </a:pPr>
            <a:endParaRPr lang="en-US" dirty="0">
              <a:solidFill>
                <a:schemeClr val="bg1"/>
              </a:solidFill>
            </a:endParaRPr>
          </a:p>
        </p:txBody>
      </p:sp>
      <p:sp>
        <p:nvSpPr>
          <p:cNvPr id="2" name="TextBox 1"/>
          <p:cNvSpPr txBox="1"/>
          <p:nvPr/>
        </p:nvSpPr>
        <p:spPr>
          <a:xfrm>
            <a:off x="1353787" y="557883"/>
            <a:ext cx="9310253" cy="707886"/>
          </a:xfrm>
          <a:prstGeom prst="rect">
            <a:avLst/>
          </a:prstGeom>
          <a:noFill/>
        </p:spPr>
        <p:txBody>
          <a:bodyPr wrap="square" rtlCol="0">
            <a:spAutoFit/>
          </a:bodyPr>
          <a:lstStyle/>
          <a:p>
            <a:pPr algn="ctr"/>
            <a:r>
              <a:rPr lang="en-US" sz="4000" b="1" dirty="0">
                <a:solidFill>
                  <a:srgbClr val="92D050"/>
                </a:solidFill>
              </a:rPr>
              <a:t>SOME TYPES OF NETWORK ANALYSES</a:t>
            </a:r>
          </a:p>
        </p:txBody>
      </p:sp>
      <p:grpSp>
        <p:nvGrpSpPr>
          <p:cNvPr id="10" name="Group 9">
            <a:extLst>
              <a:ext uri="{FF2B5EF4-FFF2-40B4-BE49-F238E27FC236}">
                <a16:creationId xmlns:a16="http://schemas.microsoft.com/office/drawing/2014/main" id="{AE446F79-945C-499A-9E8E-414E8C83B822}"/>
              </a:ext>
            </a:extLst>
          </p:cNvPr>
          <p:cNvGrpSpPr/>
          <p:nvPr/>
        </p:nvGrpSpPr>
        <p:grpSpPr>
          <a:xfrm>
            <a:off x="11373385" y="6065032"/>
            <a:ext cx="698267" cy="671666"/>
            <a:chOff x="10939346" y="5553307"/>
            <a:chExt cx="1170878" cy="1126273"/>
          </a:xfrm>
        </p:grpSpPr>
        <p:sp>
          <p:nvSpPr>
            <p:cNvPr id="11" name="Rectangle 10">
              <a:extLst>
                <a:ext uri="{FF2B5EF4-FFF2-40B4-BE49-F238E27FC236}">
                  <a16:creationId xmlns:a16="http://schemas.microsoft.com/office/drawing/2014/main" id="{FCE44215-F9C4-442A-9D8E-F9C549A088E8}"/>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977B616-78E3-456D-A8AA-AB63EAD819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
        <p:nvSpPr>
          <p:cNvPr id="19" name="Content Placeholder 13">
            <a:extLst>
              <a:ext uri="{FF2B5EF4-FFF2-40B4-BE49-F238E27FC236}">
                <a16:creationId xmlns:a16="http://schemas.microsoft.com/office/drawing/2014/main" id="{80522158-192B-4D2D-8F31-FE909432FD73}"/>
              </a:ext>
            </a:extLst>
          </p:cNvPr>
          <p:cNvSpPr txBox="1">
            <a:spLocks/>
          </p:cNvSpPr>
          <p:nvPr/>
        </p:nvSpPr>
        <p:spPr>
          <a:xfrm>
            <a:off x="4679811" y="1926809"/>
            <a:ext cx="3300500" cy="4796589"/>
          </a:xfrm>
          <a:prstGeom prst="rect">
            <a:avLst/>
          </a:prstGeom>
        </p:spPr>
        <p:txBody>
          <a:bodyPr vert="horz" lIns="91440" tIns="45720" rIns="91440" bIns="45720" rtlCol="0">
            <a:normAutofit/>
          </a:bodyPr>
          <a:lst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a:buClr>
                <a:schemeClr val="bg1"/>
              </a:buClr>
            </a:pPr>
            <a:r>
              <a:rPr lang="en-US" dirty="0">
                <a:solidFill>
                  <a:schemeClr val="bg1"/>
                </a:solidFill>
              </a:rPr>
              <a:t>Graph distance</a:t>
            </a:r>
          </a:p>
          <a:p>
            <a:pPr lvl="1">
              <a:buClr>
                <a:schemeClr val="bg1"/>
              </a:buClr>
            </a:pPr>
            <a:r>
              <a:rPr lang="en-US" dirty="0">
                <a:solidFill>
                  <a:schemeClr val="bg1"/>
                </a:solidFill>
              </a:rPr>
              <a:t>Total</a:t>
            </a:r>
          </a:p>
          <a:p>
            <a:pPr lvl="1">
              <a:buClr>
                <a:schemeClr val="bg1"/>
              </a:buClr>
            </a:pPr>
            <a:r>
              <a:rPr lang="en-US" dirty="0">
                <a:solidFill>
                  <a:schemeClr val="bg1"/>
                </a:solidFill>
              </a:rPr>
              <a:t>Average</a:t>
            </a:r>
          </a:p>
          <a:p>
            <a:pPr lvl="1">
              <a:buClr>
                <a:schemeClr val="bg1"/>
              </a:buClr>
            </a:pPr>
            <a:r>
              <a:rPr lang="en-US" dirty="0">
                <a:solidFill>
                  <a:schemeClr val="bg1"/>
                </a:solidFill>
              </a:rPr>
              <a:t>Diameter</a:t>
            </a:r>
          </a:p>
          <a:p>
            <a:pPr lvl="1">
              <a:buClr>
                <a:schemeClr val="bg1"/>
              </a:buClr>
            </a:pPr>
            <a:r>
              <a:rPr lang="en-US" dirty="0">
                <a:solidFill>
                  <a:schemeClr val="bg1"/>
                </a:solidFill>
              </a:rPr>
              <a:t>Radius	</a:t>
            </a:r>
          </a:p>
          <a:p>
            <a:pPr lvl="1">
              <a:buClr>
                <a:schemeClr val="bg1"/>
              </a:buClr>
            </a:pPr>
            <a:r>
              <a:rPr lang="en-US" dirty="0">
                <a:solidFill>
                  <a:schemeClr val="bg1"/>
                </a:solidFill>
              </a:rPr>
              <a:t>Ulna</a:t>
            </a:r>
          </a:p>
          <a:p>
            <a:pPr marL="274320" lvl="1" indent="0">
              <a:buClr>
                <a:schemeClr val="bg1"/>
              </a:buClr>
              <a:buFont typeface="Corbel" pitchFamily="34" charset="0"/>
              <a:buNone/>
            </a:pPr>
            <a:endParaRPr lang="en-US" dirty="0">
              <a:solidFill>
                <a:schemeClr val="bg1"/>
              </a:solidFill>
            </a:endParaRPr>
          </a:p>
          <a:p>
            <a:pPr>
              <a:buClr>
                <a:schemeClr val="bg1"/>
              </a:buClr>
            </a:pPr>
            <a:endParaRPr lang="en-US" dirty="0">
              <a:solidFill>
                <a:schemeClr val="bg1"/>
              </a:solidFill>
            </a:endParaRPr>
          </a:p>
        </p:txBody>
      </p:sp>
    </p:spTree>
    <p:extLst>
      <p:ext uri="{BB962C8B-B14F-4D97-AF65-F5344CB8AC3E}">
        <p14:creationId xmlns:p14="http://schemas.microsoft.com/office/powerpoint/2010/main" val="31307649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0" y="-4201"/>
            <a:ext cx="2935705" cy="400110"/>
          </a:xfrm>
          <a:prstGeom prst="rect">
            <a:avLst/>
          </a:prstGeom>
          <a:noFill/>
        </p:spPr>
        <p:txBody>
          <a:bodyPr wrap="square" rtlCol="0">
            <a:spAutoFit/>
          </a:bodyPr>
          <a:lstStyle/>
          <a:p>
            <a:r>
              <a:rPr lang="en-US" sz="2000" dirty="0">
                <a:solidFill>
                  <a:schemeClr val="bg2">
                    <a:lumMod val="50000"/>
                  </a:schemeClr>
                </a:solidFill>
              </a:rPr>
              <a:t>Sample network analyses</a:t>
            </a:r>
          </a:p>
        </p:txBody>
      </p:sp>
      <p:sp>
        <p:nvSpPr>
          <p:cNvPr id="6" name="Title 5"/>
          <p:cNvSpPr>
            <a:spLocks noGrp="1"/>
          </p:cNvSpPr>
          <p:nvPr>
            <p:ph type="title"/>
          </p:nvPr>
        </p:nvSpPr>
        <p:spPr>
          <a:xfrm>
            <a:off x="1669468" y="815256"/>
            <a:ext cx="8327972" cy="1377049"/>
          </a:xfrm>
        </p:spPr>
        <p:txBody>
          <a:bodyPr/>
          <a:lstStyle/>
          <a:p>
            <a:r>
              <a:rPr lang="en-US" sz="3600" dirty="0">
                <a:solidFill>
                  <a:srgbClr val="92D050"/>
                </a:solidFill>
              </a:rPr>
              <a:t>Statistical Analysis of Network Data with </a:t>
            </a:r>
            <a:r>
              <a:rPr lang="en-US" sz="3600" dirty="0">
                <a:solidFill>
                  <a:srgbClr val="00B0F0"/>
                </a:solidFill>
              </a:rPr>
              <a:t>R </a:t>
            </a:r>
            <a:br>
              <a:rPr lang="en-US" sz="3600" dirty="0">
                <a:solidFill>
                  <a:srgbClr val="00B0F0"/>
                </a:solidFill>
              </a:rPr>
            </a:br>
            <a:r>
              <a:rPr lang="en-US" sz="2000" dirty="0">
                <a:solidFill>
                  <a:srgbClr val="92D050"/>
                </a:solidFill>
              </a:rPr>
              <a:t>(</a:t>
            </a:r>
            <a:r>
              <a:rPr lang="en-US" sz="2000" dirty="0" err="1">
                <a:solidFill>
                  <a:srgbClr val="92D050"/>
                </a:solidFill>
              </a:rPr>
              <a:t>Kolaczyk</a:t>
            </a:r>
            <a:r>
              <a:rPr lang="en-US" sz="2000" dirty="0">
                <a:solidFill>
                  <a:srgbClr val="92D050"/>
                </a:solidFill>
              </a:rPr>
              <a:t> and </a:t>
            </a:r>
            <a:r>
              <a:rPr lang="en-US" sz="2000" dirty="0" err="1">
                <a:solidFill>
                  <a:srgbClr val="92D050"/>
                </a:solidFill>
              </a:rPr>
              <a:t>Csárdi</a:t>
            </a:r>
            <a:r>
              <a:rPr lang="en-US" sz="2000" dirty="0">
                <a:solidFill>
                  <a:srgbClr val="92D050"/>
                </a:solidFill>
              </a:rPr>
              <a:t>, 2014)</a:t>
            </a:r>
          </a:p>
        </p:txBody>
      </p:sp>
      <p:pic>
        <p:nvPicPr>
          <p:cNvPr id="2" name="Picture 1"/>
          <p:cNvPicPr>
            <a:picLocks noChangeAspect="1"/>
          </p:cNvPicPr>
          <p:nvPr/>
        </p:nvPicPr>
        <p:blipFill>
          <a:blip r:embed="rId2"/>
          <a:stretch>
            <a:fillRect/>
          </a:stretch>
        </p:blipFill>
        <p:spPr>
          <a:xfrm>
            <a:off x="5137495" y="2491980"/>
            <a:ext cx="2216552" cy="3351695"/>
          </a:xfrm>
          <a:prstGeom prst="rect">
            <a:avLst/>
          </a:prstGeom>
        </p:spPr>
      </p:pic>
      <p:grpSp>
        <p:nvGrpSpPr>
          <p:cNvPr id="7" name="Group 6">
            <a:extLst>
              <a:ext uri="{FF2B5EF4-FFF2-40B4-BE49-F238E27FC236}">
                <a16:creationId xmlns:a16="http://schemas.microsoft.com/office/drawing/2014/main" id="{4815CBC7-39DF-4CFE-B3C7-7BEEC0F0B41A}"/>
              </a:ext>
            </a:extLst>
          </p:cNvPr>
          <p:cNvGrpSpPr/>
          <p:nvPr/>
        </p:nvGrpSpPr>
        <p:grpSpPr>
          <a:xfrm>
            <a:off x="11373385" y="6065032"/>
            <a:ext cx="698267" cy="671666"/>
            <a:chOff x="10939346" y="5553307"/>
            <a:chExt cx="1170878" cy="1126273"/>
          </a:xfrm>
        </p:grpSpPr>
        <p:sp>
          <p:nvSpPr>
            <p:cNvPr id="8" name="Rectangle 7">
              <a:extLst>
                <a:ext uri="{FF2B5EF4-FFF2-40B4-BE49-F238E27FC236}">
                  <a16:creationId xmlns:a16="http://schemas.microsoft.com/office/drawing/2014/main" id="{17AEC9A4-3D94-459D-929C-38375080E49F}"/>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6ADA191-2E04-4AF0-8CD7-9F6068C39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6156166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Screen Clipping"/>
          <p:cNvPicPr>
            <a:picLocks noGrp="1" noChangeAspect="1"/>
          </p:cNvPicPr>
          <p:nvPr>
            <p:ph idx="1"/>
          </p:nvPr>
        </p:nvPicPr>
        <p:blipFill>
          <a:blip r:embed="rId2"/>
          <a:stretch>
            <a:fillRect/>
          </a:stretch>
        </p:blipFill>
        <p:spPr>
          <a:xfrm>
            <a:off x="1651017" y="752694"/>
            <a:ext cx="8859486" cy="1066949"/>
          </a:xfrm>
        </p:spPr>
      </p:pic>
      <p:sp>
        <p:nvSpPr>
          <p:cNvPr id="9" name="TextBox 8"/>
          <p:cNvSpPr txBox="1"/>
          <p:nvPr/>
        </p:nvSpPr>
        <p:spPr>
          <a:xfrm>
            <a:off x="1922144" y="2514599"/>
            <a:ext cx="3068312" cy="3724096"/>
          </a:xfrm>
          <a:prstGeom prst="rect">
            <a:avLst/>
          </a:prstGeom>
          <a:noFill/>
        </p:spPr>
        <p:txBody>
          <a:bodyPr wrap="square" rtlCol="0">
            <a:spAutoFit/>
          </a:bodyPr>
          <a:lstStyle/>
          <a:p>
            <a:r>
              <a:rPr lang="en-US" sz="2800" dirty="0">
                <a:solidFill>
                  <a:schemeClr val="bg1"/>
                </a:solidFill>
              </a:rPr>
              <a:t>igraph has a nice website </a:t>
            </a:r>
            <a:r>
              <a:rPr lang="en-US" sz="2800" b="1" dirty="0">
                <a:solidFill>
                  <a:schemeClr val="bg1"/>
                </a:solidFill>
              </a:rPr>
              <a:t>full of descriptions</a:t>
            </a:r>
            <a:r>
              <a:rPr lang="en-US" sz="2800" dirty="0">
                <a:solidFill>
                  <a:schemeClr val="bg1"/>
                </a:solidFill>
              </a:rPr>
              <a:t> of </a:t>
            </a:r>
            <a:r>
              <a:rPr lang="en-US" sz="2800" dirty="0" err="1">
                <a:solidFill>
                  <a:schemeClr val="bg1"/>
                </a:solidFill>
              </a:rPr>
              <a:t>igraph</a:t>
            </a:r>
            <a:r>
              <a:rPr lang="en-US" sz="2800" dirty="0">
                <a:solidFill>
                  <a:schemeClr val="bg1"/>
                </a:solidFill>
              </a:rPr>
              <a:t> functions and code.  </a:t>
            </a:r>
          </a:p>
          <a:p>
            <a:endParaRPr lang="en-US" sz="2800" dirty="0">
              <a:solidFill>
                <a:schemeClr val="bg1"/>
              </a:solidFill>
            </a:endParaRPr>
          </a:p>
          <a:p>
            <a:pPr algn="ctr"/>
            <a:r>
              <a:rPr lang="en-US" sz="4000" i="1" dirty="0">
                <a:solidFill>
                  <a:srgbClr val="00B0F0"/>
                </a:solidFill>
              </a:rPr>
              <a:t>igraph.org</a:t>
            </a:r>
          </a:p>
          <a:p>
            <a:endParaRPr lang="en-US" sz="2800" dirty="0">
              <a:solidFill>
                <a:schemeClr val="bg1"/>
              </a:solidFill>
            </a:endParaRPr>
          </a:p>
        </p:txBody>
      </p:sp>
      <p:pic>
        <p:nvPicPr>
          <p:cNvPr id="2" name="Picture 1" descr="Screen Clipping"/>
          <p:cNvPicPr>
            <a:picLocks noChangeAspect="1"/>
          </p:cNvPicPr>
          <p:nvPr/>
        </p:nvPicPr>
        <p:blipFill>
          <a:blip r:embed="rId3"/>
          <a:stretch>
            <a:fillRect/>
          </a:stretch>
        </p:blipFill>
        <p:spPr>
          <a:xfrm>
            <a:off x="5628185" y="2223916"/>
            <a:ext cx="4381291" cy="3874576"/>
          </a:xfrm>
          <a:prstGeom prst="rect">
            <a:avLst/>
          </a:prstGeom>
        </p:spPr>
      </p:pic>
      <p:grpSp>
        <p:nvGrpSpPr>
          <p:cNvPr id="5" name="Group 4">
            <a:extLst>
              <a:ext uri="{FF2B5EF4-FFF2-40B4-BE49-F238E27FC236}">
                <a16:creationId xmlns:a16="http://schemas.microsoft.com/office/drawing/2014/main" id="{23233881-F9BF-436B-8551-F002A76129B0}"/>
              </a:ext>
            </a:extLst>
          </p:cNvPr>
          <p:cNvGrpSpPr/>
          <p:nvPr/>
        </p:nvGrpSpPr>
        <p:grpSpPr>
          <a:xfrm>
            <a:off x="11373385" y="6065032"/>
            <a:ext cx="698267" cy="671666"/>
            <a:chOff x="10939346" y="5553307"/>
            <a:chExt cx="1170878" cy="1126273"/>
          </a:xfrm>
        </p:grpSpPr>
        <p:sp>
          <p:nvSpPr>
            <p:cNvPr id="6" name="Rectangle 5">
              <a:extLst>
                <a:ext uri="{FF2B5EF4-FFF2-40B4-BE49-F238E27FC236}">
                  <a16:creationId xmlns:a16="http://schemas.microsoft.com/office/drawing/2014/main" id="{F9579BE8-BFFF-48A9-BFEF-D30B281526FF}"/>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90A77DA-979E-418B-8314-0F3C55E935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2128539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9128D-B067-4FA5-8F8E-3C406A2F5460}"/>
              </a:ext>
            </a:extLst>
          </p:cNvPr>
          <p:cNvSpPr>
            <a:spLocks noGrp="1"/>
          </p:cNvSpPr>
          <p:nvPr>
            <p:ph type="title"/>
          </p:nvPr>
        </p:nvSpPr>
        <p:spPr>
          <a:xfrm>
            <a:off x="1143001" y="1070335"/>
            <a:ext cx="5199926" cy="1443269"/>
          </a:xfrm>
        </p:spPr>
        <p:txBody>
          <a:bodyPr>
            <a:normAutofit/>
          </a:bodyPr>
          <a:lstStyle/>
          <a:p>
            <a:r>
              <a:rPr lang="en-US" sz="4000" b="0" i="0" dirty="0">
                <a:solidFill>
                  <a:schemeClr val="bg1"/>
                </a:solidFill>
                <a:latin typeface="+mj-lt"/>
              </a:rPr>
              <a:t>The Seven Bridges of Konigsberg </a:t>
            </a:r>
            <a:endParaRPr lang="en-US" sz="4000" dirty="0">
              <a:solidFill>
                <a:schemeClr val="bg1"/>
              </a:solidFill>
            </a:endParaRPr>
          </a:p>
        </p:txBody>
      </p:sp>
      <p:pic>
        <p:nvPicPr>
          <p:cNvPr id="4" name="Content Placeholder 3" descr="Screen Clipping">
            <a:extLst>
              <a:ext uri="{FF2B5EF4-FFF2-40B4-BE49-F238E27FC236}">
                <a16:creationId xmlns:a16="http://schemas.microsoft.com/office/drawing/2014/main" id="{125A3ED4-70BA-4D1F-BD72-973974C43EB2}"/>
              </a:ext>
            </a:extLst>
          </p:cNvPr>
          <p:cNvPicPr>
            <a:picLocks noGrp="1" noChangeAspect="1"/>
          </p:cNvPicPr>
          <p:nvPr>
            <p:ph idx="1"/>
          </p:nvPr>
        </p:nvPicPr>
        <p:blipFill rotWithShape="1">
          <a:blip r:embed="rId2"/>
          <a:srcRect l="72108"/>
          <a:stretch/>
        </p:blipFill>
        <p:spPr>
          <a:xfrm>
            <a:off x="2612572" y="3240702"/>
            <a:ext cx="1418257" cy="1099815"/>
          </a:xfrm>
        </p:spPr>
      </p:pic>
      <p:pic>
        <p:nvPicPr>
          <p:cNvPr id="1034" name="Picture 2">
            <a:extLst>
              <a:ext uri="{FF2B5EF4-FFF2-40B4-BE49-F238E27FC236}">
                <a16:creationId xmlns:a16="http://schemas.microsoft.com/office/drawing/2014/main" id="{8AA1C431-3F5C-454E-903A-36D1901D7AA1}"/>
              </a:ext>
            </a:extLst>
          </p:cNvPr>
          <p:cNvPicPr>
            <a:picLocks noChangeAspect="1" noChangeArrowheads="1"/>
          </p:cNvPicPr>
          <p:nvPr/>
        </p:nvPicPr>
        <p:blipFill>
          <a:blip r:embed="rId3"/>
          <a:stretch>
            <a:fillRect/>
          </a:stretch>
        </p:blipFill>
        <p:spPr bwMode="auto">
          <a:xfrm>
            <a:off x="6637023" y="1238487"/>
            <a:ext cx="4740559" cy="44930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097C4B4-1498-46D4-8370-AB9DB413A7AF}"/>
              </a:ext>
            </a:extLst>
          </p:cNvPr>
          <p:cNvSpPr txBox="1"/>
          <p:nvPr/>
        </p:nvSpPr>
        <p:spPr>
          <a:xfrm>
            <a:off x="6636743" y="5731547"/>
            <a:ext cx="4741120" cy="369332"/>
          </a:xfrm>
          <a:prstGeom prst="rect">
            <a:avLst/>
          </a:prstGeom>
          <a:noFill/>
        </p:spPr>
        <p:txBody>
          <a:bodyPr wrap="square" rtlCol="0">
            <a:spAutoFit/>
          </a:bodyPr>
          <a:lstStyle/>
          <a:p>
            <a:pPr algn="ctr"/>
            <a:r>
              <a:rPr lang="en-US" dirty="0">
                <a:solidFill>
                  <a:schemeClr val="bg1"/>
                </a:solidFill>
              </a:rPr>
              <a:t>Leonhard Euler</a:t>
            </a:r>
          </a:p>
        </p:txBody>
      </p:sp>
    </p:spTree>
    <p:extLst>
      <p:ext uri="{BB962C8B-B14F-4D97-AF65-F5344CB8AC3E}">
        <p14:creationId xmlns:p14="http://schemas.microsoft.com/office/powerpoint/2010/main" val="954918385"/>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07522" y="1173575"/>
            <a:ext cx="10265862" cy="2926080"/>
          </a:xfrm>
        </p:spPr>
        <p:txBody>
          <a:bodyPr/>
          <a:lstStyle/>
          <a:p>
            <a:r>
              <a:rPr lang="en-US" sz="6000" dirty="0">
                <a:solidFill>
                  <a:schemeClr val="bg1"/>
                </a:solidFill>
              </a:rPr>
              <a:t>Ok, now it is time to make THIS Presentation like “q”</a:t>
            </a:r>
          </a:p>
        </p:txBody>
      </p:sp>
      <p:grpSp>
        <p:nvGrpSpPr>
          <p:cNvPr id="3" name="Group 2">
            <a:extLst>
              <a:ext uri="{FF2B5EF4-FFF2-40B4-BE49-F238E27FC236}">
                <a16:creationId xmlns:a16="http://schemas.microsoft.com/office/drawing/2014/main" id="{41912F3A-74AF-4F4E-B036-21CBB9D42572}"/>
              </a:ext>
            </a:extLst>
          </p:cNvPr>
          <p:cNvGrpSpPr/>
          <p:nvPr/>
        </p:nvGrpSpPr>
        <p:grpSpPr>
          <a:xfrm>
            <a:off x="11373385" y="6065032"/>
            <a:ext cx="698267" cy="671666"/>
            <a:chOff x="10939346" y="5553307"/>
            <a:chExt cx="1170878" cy="1126273"/>
          </a:xfrm>
        </p:grpSpPr>
        <p:sp>
          <p:nvSpPr>
            <p:cNvPr id="5" name="Rectangle 4">
              <a:extLst>
                <a:ext uri="{FF2B5EF4-FFF2-40B4-BE49-F238E27FC236}">
                  <a16:creationId xmlns:a16="http://schemas.microsoft.com/office/drawing/2014/main" id="{FE0C6AFD-C351-4827-8794-BA5B6D0CD6B2}"/>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DC4B11D-82BD-4051-AA1B-2AD13E345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33582365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1705356" y="4487319"/>
            <a:ext cx="8769096" cy="1363806"/>
          </a:xfrm>
        </p:spPr>
        <p:txBody>
          <a:bodyPr/>
          <a:lstStyle/>
          <a:p>
            <a:endParaRPr lang="en-US" dirty="0">
              <a:solidFill>
                <a:srgbClr val="00B0F0"/>
              </a:solidFill>
            </a:endParaRPr>
          </a:p>
          <a:p>
            <a:r>
              <a:rPr lang="en-US" dirty="0">
                <a:solidFill>
                  <a:srgbClr val="00B0F0"/>
                </a:solidFill>
              </a:rPr>
              <a:t>(and have it be followed by                                               )</a:t>
            </a:r>
          </a:p>
        </p:txBody>
      </p:sp>
      <p:pic>
        <p:nvPicPr>
          <p:cNvPr id="2" name="Picture 1"/>
          <p:cNvPicPr>
            <a:picLocks noChangeAspect="1"/>
          </p:cNvPicPr>
          <p:nvPr/>
        </p:nvPicPr>
        <p:blipFill>
          <a:blip r:embed="rId2"/>
          <a:stretch>
            <a:fillRect/>
          </a:stretch>
        </p:blipFill>
        <p:spPr>
          <a:xfrm>
            <a:off x="6313545" y="4351436"/>
            <a:ext cx="2539682" cy="1968254"/>
          </a:xfrm>
          <a:prstGeom prst="rect">
            <a:avLst/>
          </a:prstGeom>
        </p:spPr>
      </p:pic>
      <p:sp>
        <p:nvSpPr>
          <p:cNvPr id="6" name="Title 3"/>
          <p:cNvSpPr txBox="1">
            <a:spLocks/>
          </p:cNvSpPr>
          <p:nvPr/>
        </p:nvSpPr>
        <p:spPr>
          <a:xfrm>
            <a:off x="807522" y="1173575"/>
            <a:ext cx="10265862" cy="2926080"/>
          </a:xfrm>
          <a:prstGeom prst="rect">
            <a:avLst/>
          </a:prstGeom>
        </p:spPr>
        <p:txBody>
          <a:bodyPr vert="horz" lIns="91440" tIns="45720" rIns="91440" bIns="45720" rtlCol="0" anchor="b">
            <a:noAutofit/>
          </a:bodyPr>
          <a:lstStyle>
            <a:lvl1pPr algn="ctr" defTabSz="914400" rtl="0" eaLnBrk="1" latinLnBrk="0" hangingPunct="1">
              <a:lnSpc>
                <a:spcPct val="85000"/>
              </a:lnSpc>
              <a:spcBef>
                <a:spcPct val="0"/>
              </a:spcBef>
              <a:buNone/>
              <a:defRPr sz="7200" b="0" kern="1200" cap="all" baseline="0">
                <a:solidFill>
                  <a:schemeClr val="accent1"/>
                </a:solidFill>
                <a:latin typeface="+mj-lt"/>
                <a:ea typeface="+mj-ea"/>
                <a:cs typeface="+mj-cs"/>
              </a:defRPr>
            </a:lvl1pPr>
          </a:lstStyle>
          <a:p>
            <a:r>
              <a:rPr lang="en-US" sz="6000">
                <a:solidFill>
                  <a:schemeClr val="bg1"/>
                </a:solidFill>
              </a:rPr>
              <a:t>Ok, now it is time to make THIS Presentation like “q”</a:t>
            </a:r>
            <a:endParaRPr lang="en-US" sz="6000" dirty="0">
              <a:solidFill>
                <a:schemeClr val="bg1"/>
              </a:solidFill>
            </a:endParaRPr>
          </a:p>
        </p:txBody>
      </p:sp>
      <p:grpSp>
        <p:nvGrpSpPr>
          <p:cNvPr id="7" name="Group 6">
            <a:extLst>
              <a:ext uri="{FF2B5EF4-FFF2-40B4-BE49-F238E27FC236}">
                <a16:creationId xmlns:a16="http://schemas.microsoft.com/office/drawing/2014/main" id="{11BBE51C-0D9B-4CAB-9B2D-69F0CD7990F6}"/>
              </a:ext>
            </a:extLst>
          </p:cNvPr>
          <p:cNvGrpSpPr/>
          <p:nvPr/>
        </p:nvGrpSpPr>
        <p:grpSpPr>
          <a:xfrm>
            <a:off x="11373385" y="6065032"/>
            <a:ext cx="698267" cy="671666"/>
            <a:chOff x="10939346" y="5553307"/>
            <a:chExt cx="1170878" cy="1126273"/>
          </a:xfrm>
        </p:grpSpPr>
        <p:sp>
          <p:nvSpPr>
            <p:cNvPr id="8" name="Rectangle 7">
              <a:extLst>
                <a:ext uri="{FF2B5EF4-FFF2-40B4-BE49-F238E27FC236}">
                  <a16:creationId xmlns:a16="http://schemas.microsoft.com/office/drawing/2014/main" id="{E7694C08-827F-42E8-BF2C-944E0F68EE9B}"/>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F2A26A-82DE-4EDB-B6EB-021988647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23067141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26159" y="2444873"/>
            <a:ext cx="2539682" cy="1968254"/>
          </a:xfrm>
          <a:prstGeom prst="rect">
            <a:avLst/>
          </a:prstGeom>
        </p:spPr>
      </p:pic>
      <p:grpSp>
        <p:nvGrpSpPr>
          <p:cNvPr id="3" name="Group 2">
            <a:extLst>
              <a:ext uri="{FF2B5EF4-FFF2-40B4-BE49-F238E27FC236}">
                <a16:creationId xmlns:a16="http://schemas.microsoft.com/office/drawing/2014/main" id="{64B72A4C-2DF8-4B51-B49E-92CD20B422A9}"/>
              </a:ext>
            </a:extLst>
          </p:cNvPr>
          <p:cNvGrpSpPr/>
          <p:nvPr/>
        </p:nvGrpSpPr>
        <p:grpSpPr>
          <a:xfrm>
            <a:off x="11373385" y="6065032"/>
            <a:ext cx="698267" cy="671666"/>
            <a:chOff x="10939346" y="5553307"/>
            <a:chExt cx="1170878" cy="1126273"/>
          </a:xfrm>
        </p:grpSpPr>
        <p:sp>
          <p:nvSpPr>
            <p:cNvPr id="4" name="Rectangle 3">
              <a:extLst>
                <a:ext uri="{FF2B5EF4-FFF2-40B4-BE49-F238E27FC236}">
                  <a16:creationId xmlns:a16="http://schemas.microsoft.com/office/drawing/2014/main" id="{23123615-3471-4442-8407-E3B80D55CA7A}"/>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33E3EB0-D4E4-4444-A94B-8C4B0578F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
        <p:nvSpPr>
          <p:cNvPr id="6" name="TextBox 5">
            <a:extLst>
              <a:ext uri="{FF2B5EF4-FFF2-40B4-BE49-F238E27FC236}">
                <a16:creationId xmlns:a16="http://schemas.microsoft.com/office/drawing/2014/main" id="{10E283AE-71BD-4374-BDE3-519205B8D2E4}"/>
              </a:ext>
            </a:extLst>
          </p:cNvPr>
          <p:cNvSpPr txBox="1"/>
          <p:nvPr/>
        </p:nvSpPr>
        <p:spPr>
          <a:xfrm>
            <a:off x="2407534" y="4459427"/>
            <a:ext cx="6898512" cy="923330"/>
          </a:xfrm>
          <a:prstGeom prst="rect">
            <a:avLst/>
          </a:prstGeom>
          <a:noFill/>
        </p:spPr>
        <p:txBody>
          <a:bodyPr wrap="square" rtlCol="0">
            <a:spAutoFit/>
          </a:bodyPr>
          <a:lstStyle/>
          <a:p>
            <a:pPr algn="ctr"/>
            <a:r>
              <a:rPr lang="en-US" b="1" dirty="0">
                <a:solidFill>
                  <a:schemeClr val="bg1"/>
                </a:solidFill>
              </a:rPr>
              <a:t>Take this time for a quick break.</a:t>
            </a:r>
          </a:p>
          <a:p>
            <a:pPr algn="ctr"/>
            <a:r>
              <a:rPr lang="en-US" b="1" dirty="0">
                <a:solidFill>
                  <a:schemeClr val="bg1"/>
                </a:solidFill>
              </a:rPr>
              <a:t> </a:t>
            </a:r>
          </a:p>
          <a:p>
            <a:pPr algn="ctr"/>
            <a:r>
              <a:rPr lang="en-US" dirty="0">
                <a:solidFill>
                  <a:schemeClr val="bg1"/>
                </a:solidFill>
              </a:rPr>
              <a:t>~ Gather all materials and open up R Studio ~</a:t>
            </a:r>
          </a:p>
        </p:txBody>
      </p:sp>
    </p:spTree>
    <p:extLst>
      <p:ext uri="{BB962C8B-B14F-4D97-AF65-F5344CB8AC3E}">
        <p14:creationId xmlns:p14="http://schemas.microsoft.com/office/powerpoint/2010/main" val="1722950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Clipping"/>
          <p:cNvPicPr>
            <a:picLocks noChangeAspect="1"/>
          </p:cNvPicPr>
          <p:nvPr/>
        </p:nvPicPr>
        <p:blipFill rotWithShape="1">
          <a:blip r:embed="rId2">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rcRect r="48543" b="47990"/>
          <a:stretch/>
        </p:blipFill>
        <p:spPr>
          <a:xfrm>
            <a:off x="5464415" y="-1"/>
            <a:ext cx="6727585" cy="6858001"/>
          </a:xfrm>
          <a:prstGeom prst="rect">
            <a:avLst/>
          </a:prstGeom>
        </p:spPr>
      </p:pic>
      <p:sp>
        <p:nvSpPr>
          <p:cNvPr id="5" name="Title 4"/>
          <p:cNvSpPr>
            <a:spLocks noGrp="1"/>
          </p:cNvSpPr>
          <p:nvPr>
            <p:ph type="ctrTitle"/>
          </p:nvPr>
        </p:nvSpPr>
        <p:spPr>
          <a:xfrm>
            <a:off x="0" y="0"/>
            <a:ext cx="9144000" cy="2387600"/>
          </a:xfrm>
        </p:spPr>
        <p:txBody>
          <a:bodyPr/>
          <a:lstStyle/>
          <a:p>
            <a:r>
              <a:rPr lang="en-US" b="1" dirty="0">
                <a:solidFill>
                  <a:srgbClr val="18C618"/>
                </a:solidFill>
              </a:rPr>
              <a:t>Degree Centrality Measures</a:t>
            </a:r>
          </a:p>
        </p:txBody>
      </p:sp>
      <p:sp>
        <p:nvSpPr>
          <p:cNvPr id="6" name="Subtitle 5"/>
          <p:cNvSpPr>
            <a:spLocks noGrp="1"/>
          </p:cNvSpPr>
          <p:nvPr>
            <p:ph type="subTitle" idx="1"/>
          </p:nvPr>
        </p:nvSpPr>
        <p:spPr>
          <a:xfrm>
            <a:off x="0" y="2479675"/>
            <a:ext cx="9144000" cy="1655762"/>
          </a:xfrm>
        </p:spPr>
        <p:txBody>
          <a:bodyPr/>
          <a:lstStyle/>
          <a:p>
            <a:pPr marL="800100" lvl="1" indent="-342900" algn="l">
              <a:buClr>
                <a:srgbClr val="29F00E"/>
              </a:buClr>
              <a:buFont typeface="Arial" panose="020B0604020202020204" pitchFamily="34" charset="0"/>
              <a:buChar char="•"/>
            </a:pPr>
            <a:r>
              <a:rPr lang="en-US" sz="1800" dirty="0"/>
              <a:t>Total degree</a:t>
            </a:r>
          </a:p>
          <a:p>
            <a:pPr marL="800100" lvl="1" indent="-342900" algn="l">
              <a:buClr>
                <a:srgbClr val="29F00E"/>
              </a:buClr>
              <a:buFont typeface="Arial" panose="020B0604020202020204" pitchFamily="34" charset="0"/>
              <a:buChar char="•"/>
            </a:pPr>
            <a:r>
              <a:rPr lang="en-US" sz="1800" dirty="0"/>
              <a:t>In-degree</a:t>
            </a:r>
          </a:p>
          <a:p>
            <a:pPr marL="800100" lvl="1" indent="-342900" algn="l">
              <a:buClr>
                <a:srgbClr val="29F00E"/>
              </a:buClr>
              <a:buFont typeface="Arial" panose="020B0604020202020204" pitchFamily="34" charset="0"/>
              <a:buChar char="•"/>
            </a:pPr>
            <a:r>
              <a:rPr lang="en-US" sz="1800" dirty="0"/>
              <a:t>Out-degree</a:t>
            </a:r>
          </a:p>
          <a:p>
            <a:pPr algn="l"/>
            <a:endParaRPr lang="en-US" dirty="0"/>
          </a:p>
        </p:txBody>
      </p:sp>
    </p:spTree>
    <p:extLst>
      <p:ext uri="{BB962C8B-B14F-4D97-AF65-F5344CB8AC3E}">
        <p14:creationId xmlns:p14="http://schemas.microsoft.com/office/powerpoint/2010/main" val="6000376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80" y="406685"/>
            <a:ext cx="6524992" cy="6328518"/>
          </a:xfrm>
          <a:prstGeom prst="rect">
            <a:avLst/>
          </a:prstGeom>
        </p:spPr>
      </p:pic>
      <p:sp>
        <p:nvSpPr>
          <p:cNvPr id="2" name="Title 1"/>
          <p:cNvSpPr>
            <a:spLocks noGrp="1"/>
          </p:cNvSpPr>
          <p:nvPr>
            <p:ph type="title"/>
          </p:nvPr>
        </p:nvSpPr>
        <p:spPr>
          <a:xfrm>
            <a:off x="7278688" y="37148"/>
            <a:ext cx="3932237" cy="739074"/>
          </a:xfrm>
        </p:spPr>
        <p:txBody>
          <a:bodyPr>
            <a:normAutofit fontScale="90000"/>
          </a:bodyPr>
          <a:lstStyle/>
          <a:p>
            <a:r>
              <a:rPr lang="en-US" dirty="0"/>
              <a:t>Degree (total) </a:t>
            </a:r>
            <a:r>
              <a:rPr lang="en-US" dirty="0" err="1"/>
              <a:t>Heatmap</a:t>
            </a:r>
            <a:endParaRPr lang="en-US" dirty="0"/>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7278688" y="776222"/>
                <a:ext cx="3932237" cy="3811588"/>
              </a:xfrm>
            </p:spPr>
            <p:txBody>
              <a:bodyPr/>
              <a:lstStyle/>
              <a:p>
                <a:r>
                  <a:rPr lang="en-US" dirty="0"/>
                  <a:t>The degree (total),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𝑡𝑜𝑡</m:t>
                        </m:r>
                      </m:sub>
                    </m:sSub>
                  </m:oMath>
                </a14:m>
                <a:r>
                  <a:rPr lang="en-US" dirty="0"/>
                  <a:t> of a node is the number of adjacent edges, regardless of directionality.  In this case, the key event with the highest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𝑡𝑜𝑡</m:t>
                        </m:r>
                      </m:sub>
                    </m:sSub>
                  </m:oMath>
                </a14:m>
                <a:r>
                  <a:rPr lang="en-US" dirty="0"/>
                  <a:t> is </a:t>
                </a:r>
                <a:r>
                  <a:rPr lang="en-US" sz="1800" b="1" dirty="0">
                    <a:solidFill>
                      <a:srgbClr val="00FF00"/>
                    </a:solidFill>
                  </a:rPr>
                  <a:t>Increased oxidative stress</a:t>
                </a:r>
                <a:r>
                  <a:rPr lang="en-US" i="1" dirty="0"/>
                  <a:t>, </a:t>
                </a:r>
                <a:r>
                  <a:rPr lang="en-US" dirty="0"/>
                  <a:t>with 22 incident edges.</a:t>
                </a:r>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7278688" y="776222"/>
                <a:ext cx="3932237" cy="3811588"/>
              </a:xfrm>
              <a:blipFill>
                <a:blip r:embed="rId5"/>
                <a:stretch>
                  <a:fillRect l="-1240" t="-1118" r="-2016"/>
                </a:stretch>
              </a:blipFill>
            </p:spPr>
            <p:txBody>
              <a:bodyPr/>
              <a:lstStyle/>
              <a:p>
                <a:r>
                  <a:rPr lang="en-US">
                    <a:noFill/>
                  </a:rPr>
                  <a:t> </a:t>
                </a:r>
              </a:p>
            </p:txBody>
          </p:sp>
        </mc:Fallback>
      </mc:AlternateContent>
      <p:pic>
        <p:nvPicPr>
          <p:cNvPr id="3" name="Picture 2"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7329" y="2082576"/>
            <a:ext cx="4734954" cy="4775424"/>
          </a:xfrm>
          <a:prstGeom prst="rect">
            <a:avLst/>
          </a:prstGeom>
        </p:spPr>
      </p:pic>
    </p:spTree>
    <p:extLst>
      <p:ext uri="{BB962C8B-B14F-4D97-AF65-F5344CB8AC3E}">
        <p14:creationId xmlns:p14="http://schemas.microsoft.com/office/powerpoint/2010/main" val="2372188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8688" y="37148"/>
            <a:ext cx="3932237" cy="739074"/>
          </a:xfrm>
        </p:spPr>
        <p:txBody>
          <a:bodyPr>
            <a:normAutofit/>
          </a:bodyPr>
          <a:lstStyle/>
          <a:p>
            <a:r>
              <a:rPr lang="en-US" dirty="0"/>
              <a:t>Degree (all) </a:t>
            </a:r>
            <a:r>
              <a:rPr lang="en-US" dirty="0" err="1"/>
              <a:t>Heatmap</a:t>
            </a:r>
            <a:endParaRPr lang="en-US" dirty="0"/>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7278688" y="776222"/>
                <a:ext cx="3932237" cy="3811588"/>
              </a:xfrm>
            </p:spPr>
            <p:txBody>
              <a:bodyPr/>
              <a:lstStyle/>
              <a:p>
                <a:r>
                  <a:rPr lang="en-US" dirty="0"/>
                  <a:t>The degree (all),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𝑎𝑙𝑙</m:t>
                        </m:r>
                      </m:sub>
                    </m:sSub>
                  </m:oMath>
                </a14:m>
                <a:r>
                  <a:rPr lang="en-US" dirty="0"/>
                  <a:t> of a node is the number of adjacent edges, regardless of directionality.  In this case, the key event with the highest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𝑎𝑙𝑙</m:t>
                        </m:r>
                      </m:sub>
                    </m:sSub>
                  </m:oMath>
                </a14:m>
                <a:r>
                  <a:rPr lang="en-US" dirty="0"/>
                  <a:t> is </a:t>
                </a:r>
                <a:r>
                  <a:rPr lang="en-US" sz="1800" b="1" dirty="0">
                    <a:solidFill>
                      <a:srgbClr val="00FF00"/>
                    </a:solidFill>
                  </a:rPr>
                  <a:t>Increased oxidative stress</a:t>
                </a:r>
                <a:r>
                  <a:rPr lang="en-US" i="1" dirty="0"/>
                  <a:t>, </a:t>
                </a:r>
                <a:r>
                  <a:rPr lang="en-US" dirty="0"/>
                  <a:t>with 22 incident edges.</a:t>
                </a:r>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7278688" y="776222"/>
                <a:ext cx="3932237" cy="3811588"/>
              </a:xfrm>
              <a:blipFill>
                <a:blip r:embed="rId3"/>
                <a:stretch>
                  <a:fillRect l="-1240" t="-1118" r="-2016"/>
                </a:stretch>
              </a:blipFill>
            </p:spPr>
            <p:txBody>
              <a:bodyPr/>
              <a:lstStyle/>
              <a:p>
                <a:r>
                  <a:rPr lang="en-US">
                    <a:noFill/>
                  </a:rPr>
                  <a:t> </a:t>
                </a:r>
              </a:p>
            </p:txBody>
          </p:sp>
        </mc:Fallback>
      </mc:AlternateContent>
      <p:pic>
        <p:nvPicPr>
          <p:cNvPr id="9" name="Picture 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5191" y="2271456"/>
            <a:ext cx="4499230" cy="4354297"/>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615695" y="2066419"/>
                <a:ext cx="6096000" cy="3139321"/>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Key Event Name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 "Increase, Oxidative Stress"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 "Increased, Mortality"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 "N/A, Mitochondrial dysfunction 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 "Activation, PPAR</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𝛼</m:t>
                    </m:r>
                  </m:oMath>
                </a14:m>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 "Activation, LXR"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 "Accumulation, Fatty acid"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 "Activation, AHR"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 "Increase, cilia movement"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 "Increased, valve movement"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 "Abnormal, Foraging activity and behavior"</a:t>
                </a:r>
              </a:p>
            </p:txBody>
          </p:sp>
        </mc:Choice>
        <mc:Fallback xmlns="">
          <p:sp>
            <p:nvSpPr>
              <p:cNvPr id="5" name="Rectangle 4"/>
              <p:cNvSpPr>
                <a:spLocks noRot="1" noChangeAspect="1" noMove="1" noResize="1" noEditPoints="1" noAdjustHandles="1" noChangeArrowheads="1" noChangeShapeType="1" noTextEdit="1"/>
              </p:cNvSpPr>
              <p:nvPr/>
            </p:nvSpPr>
            <p:spPr>
              <a:xfrm>
                <a:off x="615695" y="2066419"/>
                <a:ext cx="6096000" cy="3139321"/>
              </a:xfrm>
              <a:prstGeom prst="rect">
                <a:avLst/>
              </a:prstGeom>
              <a:blipFill>
                <a:blip r:embed="rId5"/>
                <a:stretch>
                  <a:fillRect l="-800" t="-1165" b="-21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5178359" y="2066419"/>
                <a:ext cx="582362" cy="313932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𝑫</m:t>
                          </m:r>
                        </m:e>
                        <m:sub>
                          <m:r>
                            <a:rPr kumimoji="0" lang="en-US"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𝒂𝒍𝒍</m:t>
                          </m:r>
                        </m:sub>
                      </m:sSub>
                    </m:oMath>
                  </m:oMathPara>
                </a14:m>
                <a:endPar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22 17 15 13 12 12 12 11 10 10</a:t>
                </a:r>
              </a:p>
            </p:txBody>
          </p:sp>
        </mc:Choice>
        <mc:Fallback xmlns="">
          <p:sp>
            <p:nvSpPr>
              <p:cNvPr id="7" name="Rectangle 6"/>
              <p:cNvSpPr>
                <a:spLocks noRot="1" noChangeAspect="1" noMove="1" noResize="1" noEditPoints="1" noAdjustHandles="1" noChangeArrowheads="1" noChangeShapeType="1" noTextEdit="1"/>
              </p:cNvSpPr>
              <p:nvPr/>
            </p:nvSpPr>
            <p:spPr>
              <a:xfrm>
                <a:off x="5178359" y="2066419"/>
                <a:ext cx="582362" cy="3139321"/>
              </a:xfrm>
              <a:prstGeom prst="rect">
                <a:avLst/>
              </a:prstGeom>
              <a:blipFill>
                <a:blip r:embed="rId6"/>
                <a:stretch>
                  <a:fillRect l="-3125" b="-21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15695" y="1543199"/>
                <a:ext cx="5945885"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Ten key events with highest </a:t>
                </a:r>
                <a14:m>
                  <m:oMath xmlns:m="http://schemas.openxmlformats.org/officeDocument/2006/math">
                    <m:sSub>
                      <m:sSubPr>
                        <m:ctrlPr>
                          <a:rPr kumimoji="0" lang="en-US" sz="2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m:t>
                        </m:r>
                      </m:e>
                      <m:sub>
                        <m:r>
                          <a:rPr kumimoji="0" lang="en-US" sz="2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𝑎𝑙𝑙</m:t>
                        </m:r>
                      </m:sub>
                    </m:sSub>
                  </m:oMath>
                </a14:m>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 value</a:t>
                </a:r>
              </a:p>
            </p:txBody>
          </p:sp>
        </mc:Choice>
        <mc:Fallback xmlns="">
          <p:sp>
            <p:nvSpPr>
              <p:cNvPr id="10" name="TextBox 9"/>
              <p:cNvSpPr txBox="1">
                <a:spLocks noRot="1" noChangeAspect="1" noMove="1" noResize="1" noEditPoints="1" noAdjustHandles="1" noChangeArrowheads="1" noChangeShapeType="1" noTextEdit="1"/>
              </p:cNvSpPr>
              <p:nvPr/>
            </p:nvSpPr>
            <p:spPr>
              <a:xfrm>
                <a:off x="615695" y="1543199"/>
                <a:ext cx="5945885" cy="523220"/>
              </a:xfrm>
              <a:prstGeom prst="rect">
                <a:avLst/>
              </a:prstGeom>
              <a:blipFill>
                <a:blip r:embed="rId7"/>
                <a:stretch>
                  <a:fillRect l="-2051" t="-10465" b="-32558"/>
                </a:stretch>
              </a:blipFill>
            </p:spPr>
            <p:txBody>
              <a:bodyPr/>
              <a:lstStyle/>
              <a:p>
                <a:r>
                  <a:rPr lang="en-US">
                    <a:noFill/>
                  </a:rPr>
                  <a:t> </a:t>
                </a:r>
              </a:p>
            </p:txBody>
          </p:sp>
        </mc:Fallback>
      </mc:AlternateContent>
      <p:pic>
        <p:nvPicPr>
          <p:cNvPr id="8" name="Picture 7"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77329" y="2082576"/>
            <a:ext cx="4734954" cy="4775424"/>
          </a:xfrm>
          <a:prstGeom prst="rect">
            <a:avLst/>
          </a:prstGeom>
        </p:spPr>
      </p:pic>
    </p:spTree>
    <p:extLst>
      <p:ext uri="{BB962C8B-B14F-4D97-AF65-F5344CB8AC3E}">
        <p14:creationId xmlns:p14="http://schemas.microsoft.com/office/powerpoint/2010/main" val="17963349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8153" y="0"/>
            <a:ext cx="7093323" cy="6858000"/>
          </a:xfrm>
          <a:prstGeom prst="rect">
            <a:avLst/>
          </a:prstGeom>
        </p:spPr>
      </p:pic>
      <p:sp>
        <p:nvSpPr>
          <p:cNvPr id="2" name="Title 1"/>
          <p:cNvSpPr>
            <a:spLocks noGrp="1"/>
          </p:cNvSpPr>
          <p:nvPr>
            <p:ph type="title"/>
          </p:nvPr>
        </p:nvSpPr>
        <p:spPr>
          <a:xfrm>
            <a:off x="583607" y="36783"/>
            <a:ext cx="3932237" cy="739074"/>
          </a:xfrm>
        </p:spPr>
        <p:txBody>
          <a:bodyPr>
            <a:normAutofit/>
          </a:bodyPr>
          <a:lstStyle/>
          <a:p>
            <a:r>
              <a:rPr lang="en-US" dirty="0"/>
              <a:t>Degree (in) </a:t>
            </a:r>
            <a:r>
              <a:rPr lang="en-US" dirty="0" err="1"/>
              <a:t>Heatmap</a:t>
            </a:r>
            <a:endParaRPr lang="en-US" dirty="0"/>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583607" y="775857"/>
                <a:ext cx="3932237" cy="3811588"/>
              </a:xfrm>
            </p:spPr>
            <p:txBody>
              <a:bodyPr/>
              <a:lstStyle/>
              <a:p>
                <a:r>
                  <a:rPr lang="en-US" dirty="0"/>
                  <a:t>The degree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𝑖𝑛</m:t>
                        </m:r>
                      </m:sub>
                    </m:sSub>
                  </m:oMath>
                </a14:m>
                <a:r>
                  <a:rPr lang="en-US" dirty="0"/>
                  <a:t> of a node is the number of adjacent edges coming into that node. The key event with the highest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𝑖𝑛</m:t>
                        </m:r>
                      </m:sub>
                    </m:sSub>
                  </m:oMath>
                </a14:m>
                <a:r>
                  <a:rPr lang="en-US" dirty="0"/>
                  <a:t> is</a:t>
                </a:r>
                <a:r>
                  <a:rPr lang="en-US" sz="1800" b="1" dirty="0"/>
                  <a:t> </a:t>
                </a:r>
                <a:r>
                  <a:rPr lang="en-US" sz="1800" b="1" dirty="0">
                    <a:solidFill>
                      <a:srgbClr val="A020F0"/>
                    </a:solidFill>
                  </a:rPr>
                  <a:t>Increased mortality</a:t>
                </a:r>
                <a:r>
                  <a:rPr lang="en-US" i="1" dirty="0"/>
                  <a:t>, </a:t>
                </a:r>
                <a:r>
                  <a:rPr lang="en-US" dirty="0"/>
                  <a:t>with 13 incident edges.</a:t>
                </a:r>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583607" y="775857"/>
                <a:ext cx="3932237" cy="3811588"/>
              </a:xfrm>
              <a:blipFill>
                <a:blip r:embed="rId5"/>
                <a:stretch>
                  <a:fillRect l="-1395" t="-1118" r="-1395"/>
                </a:stretch>
              </a:blipFill>
            </p:spPr>
            <p:txBody>
              <a:bodyPr/>
              <a:lstStyle/>
              <a:p>
                <a:r>
                  <a:rPr lang="en-US">
                    <a:noFill/>
                  </a:rPr>
                  <a:t> </a:t>
                </a:r>
              </a:p>
            </p:txBody>
          </p:sp>
        </mc:Fallback>
      </mc:AlternateContent>
      <p:pic>
        <p:nvPicPr>
          <p:cNvPr id="5" name="Picture 4"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315" y="2084599"/>
            <a:ext cx="4550819" cy="4603531"/>
          </a:xfrm>
          <a:prstGeom prst="rect">
            <a:avLst/>
          </a:prstGeom>
        </p:spPr>
      </p:pic>
      <p:pic>
        <p:nvPicPr>
          <p:cNvPr id="6" name="Picture 5"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06" y="1947438"/>
            <a:ext cx="4753838" cy="4773401"/>
          </a:xfrm>
          <a:prstGeom prst="rect">
            <a:avLst/>
          </a:prstGeom>
        </p:spPr>
      </p:pic>
    </p:spTree>
    <p:extLst>
      <p:ext uri="{BB962C8B-B14F-4D97-AF65-F5344CB8AC3E}">
        <p14:creationId xmlns:p14="http://schemas.microsoft.com/office/powerpoint/2010/main" val="6462336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607" y="36783"/>
            <a:ext cx="3932237" cy="739074"/>
          </a:xfrm>
        </p:spPr>
        <p:txBody>
          <a:bodyPr>
            <a:normAutofit/>
          </a:bodyPr>
          <a:lstStyle/>
          <a:p>
            <a:r>
              <a:rPr lang="en-US" dirty="0"/>
              <a:t>Degree (in) </a:t>
            </a:r>
            <a:r>
              <a:rPr lang="en-US" dirty="0" err="1"/>
              <a:t>Heatmap</a:t>
            </a:r>
            <a:endParaRPr lang="en-US" dirty="0"/>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583607" y="775857"/>
                <a:ext cx="3932237" cy="3811588"/>
              </a:xfrm>
            </p:spPr>
            <p:txBody>
              <a:bodyPr/>
              <a:lstStyle/>
              <a:p>
                <a:r>
                  <a:rPr lang="en-US" dirty="0"/>
                  <a:t>The degree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𝑖𝑛</m:t>
                        </m:r>
                      </m:sub>
                    </m:sSub>
                  </m:oMath>
                </a14:m>
                <a:r>
                  <a:rPr lang="en-US" dirty="0"/>
                  <a:t> of a node is the number of adjacent edges coming into that node. The key event with the highest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𝑖𝑛</m:t>
                        </m:r>
                      </m:sub>
                    </m:sSub>
                  </m:oMath>
                </a14:m>
                <a:r>
                  <a:rPr lang="en-US" dirty="0"/>
                  <a:t> is</a:t>
                </a:r>
                <a:r>
                  <a:rPr lang="en-US" sz="1800" b="1" dirty="0"/>
                  <a:t> </a:t>
                </a:r>
                <a:r>
                  <a:rPr lang="en-US" sz="1800" b="1" dirty="0">
                    <a:solidFill>
                      <a:srgbClr val="A020F0"/>
                    </a:solidFill>
                  </a:rPr>
                  <a:t>Increased mortality</a:t>
                </a:r>
                <a:r>
                  <a:rPr lang="en-US" i="1" dirty="0"/>
                  <a:t>, </a:t>
                </a:r>
                <a:r>
                  <a:rPr lang="en-US" dirty="0"/>
                  <a:t>with 13 incident edges.</a:t>
                </a:r>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583607" y="775857"/>
                <a:ext cx="3932237" cy="3811588"/>
              </a:xfrm>
              <a:blipFill>
                <a:blip r:embed="rId3"/>
                <a:stretch>
                  <a:fillRect l="-1395" t="-1118" r="-1395"/>
                </a:stretch>
              </a:blipFill>
            </p:spPr>
            <p:txBody>
              <a:bodyPr/>
              <a:lstStyle/>
              <a:p>
                <a:r>
                  <a:rPr lang="en-US">
                    <a:noFill/>
                  </a:rPr>
                  <a:t> </a:t>
                </a:r>
              </a:p>
            </p:txBody>
          </p:sp>
        </mc:Fallback>
      </mc:AlternateContent>
      <p:sp>
        <p:nvSpPr>
          <p:cNvPr id="7" name="Rectangle 6"/>
          <p:cNvSpPr/>
          <p:nvPr/>
        </p:nvSpPr>
        <p:spPr>
          <a:xfrm>
            <a:off x="5134426" y="2084599"/>
            <a:ext cx="6387014" cy="313932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Key Event Name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"Increased, Mortality"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"Increased, Liver Steatosis"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"Increase, Oxidative Stress"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"Decreased, Reproductive Success"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"Impairment, Learning and memory"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"Decreased, Synaptogenesis"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"Accumulation, Fatty acid"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"Reduction, 17beta-estradiol synthesis by ovarian granulosa cells"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"Depletion, energy reserves"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"Weakened, Colony" </a:t>
            </a:r>
          </a:p>
        </p:txBody>
      </p:sp>
      <mc:AlternateContent xmlns:mc="http://schemas.openxmlformats.org/markup-compatibility/2006" xmlns:a14="http://schemas.microsoft.com/office/drawing/2010/main">
        <mc:Choice Requires="a14">
          <p:sp>
            <p:nvSpPr>
              <p:cNvPr id="9" name="Rectangle 8"/>
              <p:cNvSpPr/>
              <p:nvPr/>
            </p:nvSpPr>
            <p:spPr>
              <a:xfrm>
                <a:off x="11521440" y="2084599"/>
                <a:ext cx="466951" cy="313932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𝑫</m:t>
                          </m:r>
                        </m:e>
                        <m:sub>
                          <m:r>
                            <a:rPr kumimoji="0" lang="en-US"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𝒊𝒏</m:t>
                          </m:r>
                        </m:sub>
                      </m:sSub>
                    </m:oMath>
                  </m:oMathPara>
                </a14:m>
                <a:endPar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13  9  9  8  8  7  7  7  6  6</a:t>
                </a:r>
              </a:p>
            </p:txBody>
          </p:sp>
        </mc:Choice>
        <mc:Fallback xmlns="">
          <p:sp>
            <p:nvSpPr>
              <p:cNvPr id="9" name="Rectangle 8"/>
              <p:cNvSpPr>
                <a:spLocks noRot="1" noChangeAspect="1" noMove="1" noResize="1" noEditPoints="1" noAdjustHandles="1" noChangeArrowheads="1" noChangeShapeType="1" noTextEdit="1"/>
              </p:cNvSpPr>
              <p:nvPr/>
            </p:nvSpPr>
            <p:spPr>
              <a:xfrm>
                <a:off x="11521440" y="2084599"/>
                <a:ext cx="466951" cy="3139321"/>
              </a:xfrm>
              <a:prstGeom prst="rect">
                <a:avLst/>
              </a:prstGeom>
              <a:blipFill>
                <a:blip r:embed="rId5"/>
                <a:stretch>
                  <a:fillRect l="-18182" r="-14286" b="-21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134426" y="1561379"/>
                <a:ext cx="5945885"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Ten key events with highest </a:t>
                </a:r>
                <a14:m>
                  <m:oMath xmlns:m="http://schemas.openxmlformats.org/officeDocument/2006/math">
                    <m:sSub>
                      <m:sSubPr>
                        <m:ctrlPr>
                          <a:rPr kumimoji="0" lang="en-US" sz="2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m:t>
                        </m:r>
                      </m:e>
                      <m:sub>
                        <m:r>
                          <a:rPr kumimoji="0" lang="en-US" sz="2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𝑖𝑛</m:t>
                        </m:r>
                      </m:sub>
                    </m:sSub>
                  </m:oMath>
                </a14:m>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 value</a:t>
                </a:r>
              </a:p>
            </p:txBody>
          </p:sp>
        </mc:Choice>
        <mc:Fallback xmlns="">
          <p:sp>
            <p:nvSpPr>
              <p:cNvPr id="10" name="TextBox 9"/>
              <p:cNvSpPr txBox="1">
                <a:spLocks noRot="1" noChangeAspect="1" noMove="1" noResize="1" noEditPoints="1" noAdjustHandles="1" noChangeArrowheads="1" noChangeShapeType="1" noTextEdit="1"/>
              </p:cNvSpPr>
              <p:nvPr/>
            </p:nvSpPr>
            <p:spPr>
              <a:xfrm>
                <a:off x="5134426" y="1561379"/>
                <a:ext cx="5945885" cy="523220"/>
              </a:xfrm>
              <a:prstGeom prst="rect">
                <a:avLst/>
              </a:prstGeom>
              <a:blipFill>
                <a:blip r:embed="rId6"/>
                <a:stretch>
                  <a:fillRect l="-2049" t="-10465" b="-32558"/>
                </a:stretch>
              </a:blipFill>
            </p:spPr>
            <p:txBody>
              <a:bodyPr/>
              <a:lstStyle/>
              <a:p>
                <a:r>
                  <a:rPr lang="en-US">
                    <a:noFill/>
                  </a:rPr>
                  <a:t> </a:t>
                </a:r>
              </a:p>
            </p:txBody>
          </p:sp>
        </mc:Fallback>
      </mc:AlternateContent>
      <p:pic>
        <p:nvPicPr>
          <p:cNvPr id="3" name="Picture 2"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806" y="1947438"/>
            <a:ext cx="4753838" cy="4773401"/>
          </a:xfrm>
          <a:prstGeom prst="rect">
            <a:avLst/>
          </a:prstGeom>
        </p:spPr>
      </p:pic>
    </p:spTree>
    <p:extLst>
      <p:ext uri="{BB962C8B-B14F-4D97-AF65-F5344CB8AC3E}">
        <p14:creationId xmlns:p14="http://schemas.microsoft.com/office/powerpoint/2010/main" val="41055364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484"/>
            <a:ext cx="6883217" cy="6577781"/>
          </a:xfrm>
          <a:prstGeom prst="rect">
            <a:avLst/>
          </a:prstGeo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9008" y="2049615"/>
            <a:ext cx="4851594" cy="4811882"/>
          </a:xfrm>
          <a:prstGeom prst="rect">
            <a:avLst/>
          </a:prstGeom>
        </p:spPr>
      </p:pic>
      <p:sp>
        <p:nvSpPr>
          <p:cNvPr id="2" name="Title 1"/>
          <p:cNvSpPr>
            <a:spLocks noGrp="1"/>
          </p:cNvSpPr>
          <p:nvPr>
            <p:ph type="title"/>
          </p:nvPr>
        </p:nvSpPr>
        <p:spPr>
          <a:xfrm>
            <a:off x="7278688" y="37148"/>
            <a:ext cx="3932237" cy="739074"/>
          </a:xfrm>
        </p:spPr>
        <p:txBody>
          <a:bodyPr>
            <a:normAutofit/>
          </a:bodyPr>
          <a:lstStyle/>
          <a:p>
            <a:r>
              <a:rPr lang="en-US" dirty="0"/>
              <a:t>Degree (out) </a:t>
            </a:r>
            <a:r>
              <a:rPr lang="en-US" dirty="0" err="1"/>
              <a:t>Heatmap</a:t>
            </a:r>
            <a:endParaRPr lang="en-US" dirty="0"/>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7278688" y="776222"/>
                <a:ext cx="3932237" cy="3811588"/>
              </a:xfrm>
            </p:spPr>
            <p:txBody>
              <a:bodyPr/>
              <a:lstStyle/>
              <a:p>
                <a:r>
                  <a:rPr lang="en-US" dirty="0"/>
                  <a:t>The degree (out),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𝑜𝑢𝑡</m:t>
                        </m:r>
                      </m:sub>
                    </m:sSub>
                  </m:oMath>
                </a14:m>
                <a:r>
                  <a:rPr lang="en-US" dirty="0"/>
                  <a:t> of a node is the number of adjacent edges, regardless of directionality.  In this case, the key event with the highest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𝑜𝑢𝑡</m:t>
                        </m:r>
                      </m:sub>
                    </m:sSub>
                  </m:oMath>
                </a14:m>
                <a:r>
                  <a:rPr lang="en-US" dirty="0"/>
                  <a:t> is </a:t>
                </a:r>
                <a:r>
                  <a:rPr lang="en-US" sz="1800" b="1" dirty="0">
                    <a:solidFill>
                      <a:srgbClr val="FFA500"/>
                    </a:solidFill>
                  </a:rPr>
                  <a:t>increased oxidative stress</a:t>
                </a:r>
                <a:r>
                  <a:rPr lang="en-US" i="1" dirty="0"/>
                  <a:t>, </a:t>
                </a:r>
                <a:r>
                  <a:rPr lang="en-US" dirty="0"/>
                  <a:t>with 13 incident edges.</a:t>
                </a:r>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7278688" y="776222"/>
                <a:ext cx="3932237" cy="3811588"/>
              </a:xfrm>
              <a:blipFill>
                <a:blip r:embed="rId5"/>
                <a:stretch>
                  <a:fillRect l="-1240" t="-1118" r="-2016"/>
                </a:stretch>
              </a:blipFill>
            </p:spPr>
            <p:txBody>
              <a:bodyPr/>
              <a:lstStyle/>
              <a:p>
                <a:r>
                  <a:rPr lang="en-US">
                    <a:noFill/>
                  </a:rPr>
                  <a:t> </a:t>
                </a:r>
              </a:p>
            </p:txBody>
          </p:sp>
        </mc:Fallback>
      </mc:AlternateContent>
    </p:spTree>
    <p:extLst>
      <p:ext uri="{BB962C8B-B14F-4D97-AF65-F5344CB8AC3E}">
        <p14:creationId xmlns:p14="http://schemas.microsoft.com/office/powerpoint/2010/main" val="39253965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9008" y="2049615"/>
            <a:ext cx="4851594" cy="4811882"/>
          </a:xfrm>
          <a:prstGeom prst="rect">
            <a:avLst/>
          </a:prstGeom>
        </p:spPr>
      </p:pic>
      <p:sp>
        <p:nvSpPr>
          <p:cNvPr id="2" name="Title 1"/>
          <p:cNvSpPr>
            <a:spLocks noGrp="1"/>
          </p:cNvSpPr>
          <p:nvPr>
            <p:ph type="title"/>
          </p:nvPr>
        </p:nvSpPr>
        <p:spPr>
          <a:xfrm>
            <a:off x="7278688" y="37148"/>
            <a:ext cx="3932237" cy="739074"/>
          </a:xfrm>
        </p:spPr>
        <p:txBody>
          <a:bodyPr>
            <a:normAutofit/>
          </a:bodyPr>
          <a:lstStyle/>
          <a:p>
            <a:r>
              <a:rPr lang="en-US" dirty="0"/>
              <a:t>Degree (out) </a:t>
            </a:r>
            <a:r>
              <a:rPr lang="en-US" dirty="0" err="1"/>
              <a:t>Heatmap</a:t>
            </a:r>
            <a:endParaRPr lang="en-US" dirty="0"/>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7278688" y="776222"/>
                <a:ext cx="3932237" cy="3811588"/>
              </a:xfrm>
            </p:spPr>
            <p:txBody>
              <a:bodyPr/>
              <a:lstStyle/>
              <a:p>
                <a:r>
                  <a:rPr lang="en-US" dirty="0"/>
                  <a:t>The degree (out),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𝑜𝑢𝑡</m:t>
                        </m:r>
                      </m:sub>
                    </m:sSub>
                  </m:oMath>
                </a14:m>
                <a:r>
                  <a:rPr lang="en-US" dirty="0"/>
                  <a:t> of a node is the number of adjacent edges, regardless of directionality.  In this case, the key event with the highest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𝑜𝑢𝑡</m:t>
                        </m:r>
                      </m:sub>
                    </m:sSub>
                  </m:oMath>
                </a14:m>
                <a:r>
                  <a:rPr lang="en-US" dirty="0"/>
                  <a:t> is </a:t>
                </a:r>
                <a:r>
                  <a:rPr lang="en-US" sz="1800" b="1" dirty="0">
                    <a:solidFill>
                      <a:srgbClr val="FFA500"/>
                    </a:solidFill>
                  </a:rPr>
                  <a:t>increased oxidative stress</a:t>
                </a:r>
                <a:r>
                  <a:rPr lang="en-US" i="1" dirty="0"/>
                  <a:t>, </a:t>
                </a:r>
                <a:r>
                  <a:rPr lang="en-US" dirty="0"/>
                  <a:t>with 13 incident edges.</a:t>
                </a:r>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7278688" y="776222"/>
                <a:ext cx="3932237" cy="3811588"/>
              </a:xfrm>
              <a:blipFill>
                <a:blip r:embed="rId3"/>
                <a:stretch>
                  <a:fillRect l="-1240" t="-1118" r="-20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50520" y="1985070"/>
                <a:ext cx="6096000" cy="3416320"/>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Key Event Name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"Increase, Oxidative Stress"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"Activation, AHR"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"Activation, PPAR</a:t>
                </a:r>
                <a14:m>
                  <m:oMath xmlns:m="http://schemas.openxmlformats.org/officeDocument/2006/math">
                    <m:r>
                      <a:rPr kumimoji="0" lang="en-US" sz="1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𝛼</m:t>
                    </m:r>
                  </m:oMath>
                </a14:m>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"Activation, LXR"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"N/A, Mitochondrial dysfunction 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"Increased, serotonin (5-HT)"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"Increase, cilia movement"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"Inhibition, 5-hydroxytryptamine transporter (5-HTT; SERT)"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"Suppression, Suppression of cytokine production in the presence of T-cell activation"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"Thyroxine (T4) in serum, Decreased"    </a:t>
                </a:r>
              </a:p>
            </p:txBody>
          </p:sp>
        </mc:Choice>
        <mc:Fallback xmlns="">
          <p:sp>
            <p:nvSpPr>
              <p:cNvPr id="7" name="Rectangle 6"/>
              <p:cNvSpPr>
                <a:spLocks noRot="1" noChangeAspect="1" noMove="1" noResize="1" noEditPoints="1" noAdjustHandles="1" noChangeArrowheads="1" noChangeShapeType="1" noTextEdit="1"/>
              </p:cNvSpPr>
              <p:nvPr/>
            </p:nvSpPr>
            <p:spPr>
              <a:xfrm>
                <a:off x="350520" y="1985070"/>
                <a:ext cx="6096000" cy="3416320"/>
              </a:xfrm>
              <a:prstGeom prst="rect">
                <a:avLst/>
              </a:prstGeom>
              <a:blipFill>
                <a:blip r:embed="rId4"/>
                <a:stretch>
                  <a:fillRect l="-900" t="-1071" r="-18000" b="-19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6141678" y="1985070"/>
                <a:ext cx="424291" cy="34163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𝑫</m:t>
                          </m:r>
                        </m:e>
                        <m:sub>
                          <m:r>
                            <a:rPr kumimoji="0" lang="en-US" sz="1800" b="1"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𝒐𝒖𝒕</m:t>
                          </m:r>
                        </m:sub>
                      </m:sSub>
                    </m:oMath>
                  </m:oMathPara>
                </a14:m>
                <a:endPar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13 12 11 11  9  8  8  8  7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7</a:t>
                </a:r>
              </a:p>
            </p:txBody>
          </p:sp>
        </mc:Choice>
        <mc:Fallback xmlns="">
          <p:sp>
            <p:nvSpPr>
              <p:cNvPr id="9" name="Rectangle 8"/>
              <p:cNvSpPr>
                <a:spLocks noRot="1" noChangeAspect="1" noMove="1" noResize="1" noEditPoints="1" noAdjustHandles="1" noChangeArrowheads="1" noChangeShapeType="1" noTextEdit="1"/>
              </p:cNvSpPr>
              <p:nvPr/>
            </p:nvSpPr>
            <p:spPr>
              <a:xfrm>
                <a:off x="6141678" y="1985070"/>
                <a:ext cx="424291" cy="3416320"/>
              </a:xfrm>
              <a:prstGeom prst="rect">
                <a:avLst/>
              </a:prstGeom>
              <a:blipFill>
                <a:blip r:embed="rId5"/>
                <a:stretch>
                  <a:fillRect l="-11429" r="-40000" b="-19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50520" y="1461850"/>
                <a:ext cx="5945885"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Ten key events with highest </a:t>
                </a:r>
                <a14:m>
                  <m:oMath xmlns:m="http://schemas.openxmlformats.org/officeDocument/2006/math">
                    <m:sSub>
                      <m:sSubPr>
                        <m:ctrlPr>
                          <a:rPr kumimoji="0" lang="en-US" sz="2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en-US" sz="2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𝐷</m:t>
                        </m:r>
                      </m:e>
                      <m:sub>
                        <m:r>
                          <a:rPr kumimoji="0" lang="en-US" sz="2800" b="0" i="1" u="none" strike="noStrike" kern="1200" cap="none" spc="0" normalizeH="0" baseline="0" noProof="0" smtClean="0">
                            <a:ln>
                              <a:noFill/>
                            </a:ln>
                            <a:solidFill>
                              <a:srgbClr val="FFFFFF"/>
                            </a:solidFill>
                            <a:effectLst/>
                            <a:uLnTx/>
                            <a:uFillTx/>
                            <a:latin typeface="Cambria Math" panose="02040503050406030204" pitchFamily="18" charset="0"/>
                            <a:ea typeface="+mn-ea"/>
                            <a:cs typeface="+mn-cs"/>
                          </a:rPr>
                          <m:t>𝑜𝑢𝑡</m:t>
                        </m:r>
                      </m:sub>
                    </m:sSub>
                  </m:oMath>
                </a14:m>
                <a:r>
                  <a:rPr kumimoji="0" lang="en-US" sz="2800" b="0" i="0" u="none" strike="noStrike" kern="1200" cap="none" spc="0" normalizeH="0" baseline="0" noProof="0" dirty="0">
                    <a:ln>
                      <a:noFill/>
                    </a:ln>
                    <a:solidFill>
                      <a:srgbClr val="FFFFFF"/>
                    </a:solidFill>
                    <a:effectLst/>
                    <a:uLnTx/>
                    <a:uFillTx/>
                    <a:latin typeface="Calibri" panose="020F0502020204030204"/>
                    <a:ea typeface="+mn-ea"/>
                    <a:cs typeface="+mn-cs"/>
                  </a:rPr>
                  <a:t> value</a:t>
                </a:r>
              </a:p>
            </p:txBody>
          </p:sp>
        </mc:Choice>
        <mc:Fallback xmlns="">
          <p:sp>
            <p:nvSpPr>
              <p:cNvPr id="10" name="TextBox 9"/>
              <p:cNvSpPr txBox="1">
                <a:spLocks noRot="1" noChangeAspect="1" noMove="1" noResize="1" noEditPoints="1" noAdjustHandles="1" noChangeArrowheads="1" noChangeShapeType="1" noTextEdit="1"/>
              </p:cNvSpPr>
              <p:nvPr/>
            </p:nvSpPr>
            <p:spPr>
              <a:xfrm>
                <a:off x="350520" y="1461850"/>
                <a:ext cx="5945885" cy="523220"/>
              </a:xfrm>
              <a:prstGeom prst="rect">
                <a:avLst/>
              </a:prstGeom>
              <a:blipFill>
                <a:blip r:embed="rId6"/>
                <a:stretch>
                  <a:fillRect l="-2154" t="-11628" b="-32558"/>
                </a:stretch>
              </a:blipFill>
            </p:spPr>
            <p:txBody>
              <a:bodyPr/>
              <a:lstStyle/>
              <a:p>
                <a:r>
                  <a:rPr lang="en-US">
                    <a:noFill/>
                  </a:rPr>
                  <a:t> </a:t>
                </a:r>
              </a:p>
            </p:txBody>
          </p:sp>
        </mc:Fallback>
      </mc:AlternateContent>
    </p:spTree>
    <p:extLst>
      <p:ext uri="{BB962C8B-B14F-4D97-AF65-F5344CB8AC3E}">
        <p14:creationId xmlns:p14="http://schemas.microsoft.com/office/powerpoint/2010/main" val="892817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5013" y="882376"/>
            <a:ext cx="11115303" cy="2926080"/>
          </a:xfrm>
        </p:spPr>
        <p:txBody>
          <a:bodyPr>
            <a:normAutofit/>
          </a:bodyPr>
          <a:lstStyle/>
          <a:p>
            <a:r>
              <a:rPr lang="en-US" dirty="0">
                <a:solidFill>
                  <a:srgbClr val="92D050"/>
                </a:solidFill>
              </a:rPr>
              <a:t>Network </a:t>
            </a:r>
            <a:br>
              <a:rPr lang="en-US" dirty="0">
                <a:solidFill>
                  <a:srgbClr val="92D050"/>
                </a:solidFill>
              </a:rPr>
            </a:br>
            <a:r>
              <a:rPr lang="en-US" dirty="0">
                <a:solidFill>
                  <a:srgbClr val="92D050"/>
                </a:solidFill>
              </a:rPr>
              <a:t>analysis in</a:t>
            </a:r>
            <a:r>
              <a:rPr lang="en-US" dirty="0"/>
              <a:t> </a:t>
            </a:r>
            <a:r>
              <a:rPr lang="en-US" dirty="0">
                <a:solidFill>
                  <a:srgbClr val="0070C0"/>
                </a:solidFill>
              </a:rPr>
              <a:t>R</a:t>
            </a:r>
          </a:p>
        </p:txBody>
      </p:sp>
      <p:sp>
        <p:nvSpPr>
          <p:cNvPr id="3" name="Subtitle 2"/>
          <p:cNvSpPr>
            <a:spLocks noGrp="1"/>
          </p:cNvSpPr>
          <p:nvPr>
            <p:ph type="subTitle" idx="1"/>
          </p:nvPr>
        </p:nvSpPr>
        <p:spPr>
          <a:xfrm>
            <a:off x="1709530" y="3869635"/>
            <a:ext cx="8767860" cy="382326"/>
          </a:xfrm>
        </p:spPr>
        <p:txBody>
          <a:bodyPr>
            <a:normAutofit lnSpcReduction="10000"/>
          </a:bodyPr>
          <a:lstStyle/>
          <a:p>
            <a:r>
              <a:rPr lang="en-US" cap="small" dirty="0"/>
              <a:t>An introduction to network analysis and visualization using igraph in R</a:t>
            </a:r>
          </a:p>
        </p:txBody>
      </p:sp>
      <p:sp>
        <p:nvSpPr>
          <p:cNvPr id="4" name="TextBox 3"/>
          <p:cNvSpPr txBox="1"/>
          <p:nvPr/>
        </p:nvSpPr>
        <p:spPr>
          <a:xfrm>
            <a:off x="2801620" y="4313140"/>
            <a:ext cx="6583680" cy="1477328"/>
          </a:xfrm>
          <a:prstGeom prst="rect">
            <a:avLst/>
          </a:prstGeom>
          <a:noFill/>
        </p:spPr>
        <p:txBody>
          <a:bodyPr wrap="square" rtlCol="0">
            <a:spAutoFit/>
          </a:bodyPr>
          <a:lstStyle/>
          <a:p>
            <a:pPr algn="ctr"/>
            <a:r>
              <a:rPr lang="en-US" dirty="0">
                <a:solidFill>
                  <a:schemeClr val="bg1"/>
                </a:solidFill>
              </a:rPr>
              <a:t>Nate Pollesch and Jennifer Olker</a:t>
            </a:r>
          </a:p>
          <a:p>
            <a:pPr algn="ctr"/>
            <a:r>
              <a:rPr lang="en-US" dirty="0">
                <a:solidFill>
                  <a:schemeClr val="bg1"/>
                </a:solidFill>
              </a:rPr>
              <a:t>Postdoctoral Researchers</a:t>
            </a:r>
          </a:p>
          <a:p>
            <a:pPr algn="ctr"/>
            <a:r>
              <a:rPr lang="en-US" dirty="0">
                <a:solidFill>
                  <a:schemeClr val="bg1"/>
                </a:solidFill>
              </a:rPr>
              <a:t>United States Environmental Protection Agency</a:t>
            </a:r>
          </a:p>
          <a:p>
            <a:pPr algn="ctr"/>
            <a:r>
              <a:rPr lang="en-US" dirty="0">
                <a:solidFill>
                  <a:schemeClr val="bg1"/>
                </a:solidFill>
              </a:rPr>
              <a:t>Mid-Continent Ecology Division - Duluth, MN  USA</a:t>
            </a:r>
          </a:p>
          <a:p>
            <a:pPr algn="ctr"/>
            <a:endParaRPr lang="en-US" dirty="0">
              <a:solidFill>
                <a:schemeClr val="bg1"/>
              </a:solidFill>
            </a:endParaRPr>
          </a:p>
        </p:txBody>
      </p:sp>
      <p:grpSp>
        <p:nvGrpSpPr>
          <p:cNvPr id="5" name="Group 4">
            <a:extLst>
              <a:ext uri="{FF2B5EF4-FFF2-40B4-BE49-F238E27FC236}">
                <a16:creationId xmlns:a16="http://schemas.microsoft.com/office/drawing/2014/main" id="{ED27CAEF-8240-40B7-8B4F-DE6217944304}"/>
              </a:ext>
            </a:extLst>
          </p:cNvPr>
          <p:cNvGrpSpPr/>
          <p:nvPr/>
        </p:nvGrpSpPr>
        <p:grpSpPr>
          <a:xfrm>
            <a:off x="5415260" y="412725"/>
            <a:ext cx="1361479" cy="1309613"/>
            <a:chOff x="10939346" y="5553307"/>
            <a:chExt cx="1170878" cy="1126273"/>
          </a:xfrm>
        </p:grpSpPr>
        <p:sp>
          <p:nvSpPr>
            <p:cNvPr id="6" name="Rectangle 5">
              <a:extLst>
                <a:ext uri="{FF2B5EF4-FFF2-40B4-BE49-F238E27FC236}">
                  <a16:creationId xmlns:a16="http://schemas.microsoft.com/office/drawing/2014/main" id="{9F623952-2C10-4E8C-99A6-D349DAAD6C13}"/>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10B9B56-C700-4FBD-8B87-2C45518E4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4529368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Clipping"/>
          <p:cNvPicPr>
            <a:picLocks noChangeAspect="1"/>
          </p:cNvPicPr>
          <p:nvPr/>
        </p:nvPicPr>
        <p:blipFill rotWithShape="1">
          <a:blip r:embed="rId2">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rcRect r="50000" b="45784"/>
          <a:stretch/>
        </p:blipFill>
        <p:spPr>
          <a:xfrm>
            <a:off x="5929143" y="1"/>
            <a:ext cx="6262857" cy="6858000"/>
          </a:xfrm>
          <a:prstGeom prst="rect">
            <a:avLst/>
          </a:prstGeom>
        </p:spPr>
      </p:pic>
      <p:sp>
        <p:nvSpPr>
          <p:cNvPr id="5" name="Title 4"/>
          <p:cNvSpPr>
            <a:spLocks noGrp="1"/>
          </p:cNvSpPr>
          <p:nvPr>
            <p:ph type="ctrTitle"/>
          </p:nvPr>
        </p:nvSpPr>
        <p:spPr>
          <a:xfrm>
            <a:off x="0" y="0"/>
            <a:ext cx="9144000" cy="2387600"/>
          </a:xfrm>
        </p:spPr>
        <p:txBody>
          <a:bodyPr>
            <a:noAutofit/>
          </a:bodyPr>
          <a:lstStyle/>
          <a:p>
            <a:r>
              <a:rPr lang="en-US" b="1" dirty="0">
                <a:solidFill>
                  <a:srgbClr val="0000FF"/>
                </a:solidFill>
              </a:rPr>
              <a:t>Distance- and path-based metrics</a:t>
            </a:r>
          </a:p>
        </p:txBody>
      </p:sp>
      <p:sp>
        <p:nvSpPr>
          <p:cNvPr id="8" name="Subtitle 7"/>
          <p:cNvSpPr>
            <a:spLocks noGrp="1"/>
          </p:cNvSpPr>
          <p:nvPr>
            <p:ph type="subTitle" idx="1"/>
          </p:nvPr>
        </p:nvSpPr>
        <p:spPr>
          <a:xfrm>
            <a:off x="0" y="2479674"/>
            <a:ext cx="9144000" cy="3463925"/>
          </a:xfrm>
        </p:spPr>
        <p:txBody>
          <a:bodyPr>
            <a:normAutofit/>
          </a:bodyPr>
          <a:lstStyle/>
          <a:p>
            <a:pPr marL="800100" lvl="1" indent="-342900" algn="l">
              <a:buClr>
                <a:srgbClr val="141EEA"/>
              </a:buClr>
              <a:buFont typeface="Arial" panose="020B0604020202020204" pitchFamily="34" charset="0"/>
              <a:buChar char="•"/>
            </a:pPr>
            <a:r>
              <a:rPr lang="en-US" sz="1800" dirty="0"/>
              <a:t>Betweenness</a:t>
            </a:r>
          </a:p>
          <a:p>
            <a:pPr marL="1257300" lvl="2" indent="-342900" algn="l">
              <a:buClr>
                <a:srgbClr val="141EEA"/>
              </a:buClr>
              <a:buFont typeface="Arial" panose="020B0604020202020204" pitchFamily="34" charset="0"/>
              <a:buChar char="•"/>
            </a:pPr>
            <a:r>
              <a:rPr lang="en-US" sz="1600" dirty="0"/>
              <a:t>Directed</a:t>
            </a:r>
          </a:p>
          <a:p>
            <a:pPr marL="1257300" lvl="2" indent="-342900" algn="l">
              <a:buClr>
                <a:srgbClr val="141EEA"/>
              </a:buClr>
              <a:buFont typeface="Arial" panose="020B0604020202020204" pitchFamily="34" charset="0"/>
              <a:buChar char="•"/>
            </a:pPr>
            <a:r>
              <a:rPr lang="en-US" sz="1600" dirty="0"/>
              <a:t>Undirected</a:t>
            </a:r>
          </a:p>
          <a:p>
            <a:pPr marL="800100" lvl="1" indent="-342900" algn="l">
              <a:buClr>
                <a:srgbClr val="141EEA"/>
              </a:buClr>
              <a:buFont typeface="Arial" panose="020B0604020202020204" pitchFamily="34" charset="0"/>
              <a:buChar char="•"/>
            </a:pPr>
            <a:r>
              <a:rPr lang="en-US" sz="1800" dirty="0"/>
              <a:t>Closeness</a:t>
            </a:r>
          </a:p>
          <a:p>
            <a:pPr marL="1257300" lvl="2" indent="-342900" algn="l">
              <a:buClr>
                <a:srgbClr val="141EEA"/>
              </a:buClr>
              <a:buFont typeface="Arial" panose="020B0604020202020204" pitchFamily="34" charset="0"/>
              <a:buChar char="•"/>
            </a:pPr>
            <a:r>
              <a:rPr lang="en-US" sz="1600" dirty="0"/>
              <a:t>Total</a:t>
            </a:r>
          </a:p>
          <a:p>
            <a:pPr marL="1257300" lvl="2" indent="-342900" algn="l">
              <a:buClr>
                <a:srgbClr val="141EEA"/>
              </a:buClr>
              <a:buFont typeface="Arial" panose="020B0604020202020204" pitchFamily="34" charset="0"/>
              <a:buChar char="•"/>
            </a:pPr>
            <a:r>
              <a:rPr lang="en-US" sz="1600" dirty="0"/>
              <a:t>In-Closeness</a:t>
            </a:r>
          </a:p>
          <a:p>
            <a:pPr marL="1257300" lvl="2" indent="-342900" algn="l">
              <a:buClr>
                <a:srgbClr val="141EEA"/>
              </a:buClr>
              <a:buFont typeface="Arial" panose="020B0604020202020204" pitchFamily="34" charset="0"/>
              <a:buChar char="•"/>
            </a:pPr>
            <a:r>
              <a:rPr lang="en-US" sz="1600" dirty="0"/>
              <a:t>Out-Closeness</a:t>
            </a:r>
          </a:p>
          <a:p>
            <a:pPr marL="800100" lvl="1" indent="-342900" algn="l">
              <a:buClr>
                <a:srgbClr val="141EEA"/>
              </a:buClr>
              <a:buFont typeface="Arial" panose="020B0604020202020204" pitchFamily="34" charset="0"/>
              <a:buChar char="•"/>
            </a:pPr>
            <a:r>
              <a:rPr lang="en-US" sz="1800" dirty="0"/>
              <a:t>Eccentricity</a:t>
            </a:r>
          </a:p>
          <a:p>
            <a:pPr marL="1257300" lvl="2" indent="-342900" algn="l">
              <a:buClr>
                <a:srgbClr val="141EEA"/>
              </a:buClr>
              <a:buFont typeface="Arial" panose="020B0604020202020204" pitchFamily="34" charset="0"/>
              <a:buChar char="•"/>
            </a:pPr>
            <a:r>
              <a:rPr lang="en-US" sz="1600" dirty="0"/>
              <a:t>Total Eccentricity</a:t>
            </a:r>
          </a:p>
          <a:p>
            <a:pPr marL="1257300" lvl="2" indent="-342900" algn="l">
              <a:buClr>
                <a:srgbClr val="141EEA"/>
              </a:buClr>
              <a:buFont typeface="Arial" panose="020B0604020202020204" pitchFamily="34" charset="0"/>
              <a:buChar char="•"/>
            </a:pPr>
            <a:r>
              <a:rPr lang="en-US" sz="1600" dirty="0"/>
              <a:t>In-Eccentricity</a:t>
            </a:r>
          </a:p>
          <a:p>
            <a:pPr marL="1257300" lvl="2" indent="-342900" algn="l">
              <a:buClr>
                <a:srgbClr val="141EEA"/>
              </a:buClr>
              <a:buFont typeface="Arial" panose="020B0604020202020204" pitchFamily="34" charset="0"/>
              <a:buChar char="•"/>
            </a:pPr>
            <a:r>
              <a:rPr lang="en-US" sz="1600" dirty="0"/>
              <a:t>Out-Eccentricity</a:t>
            </a:r>
          </a:p>
          <a:p>
            <a:pPr algn="l"/>
            <a:endParaRPr lang="en-US" dirty="0"/>
          </a:p>
        </p:txBody>
      </p:sp>
    </p:spTree>
    <p:extLst>
      <p:ext uri="{BB962C8B-B14F-4D97-AF65-F5344CB8AC3E}">
        <p14:creationId xmlns:p14="http://schemas.microsoft.com/office/powerpoint/2010/main" val="5880169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5887" y="141526"/>
            <a:ext cx="3932237" cy="739074"/>
          </a:xfrm>
        </p:spPr>
        <p:txBody>
          <a:bodyPr>
            <a:normAutofit/>
          </a:bodyPr>
          <a:lstStyle/>
          <a:p>
            <a:r>
              <a:rPr lang="en-US" dirty="0"/>
              <a:t>Betweenness Map</a:t>
            </a:r>
          </a:p>
        </p:txBody>
      </p:sp>
      <mc:AlternateContent xmlns:mc="http://schemas.openxmlformats.org/markup-compatibility/2006" xmlns:a14="http://schemas.microsoft.com/office/drawing/2010/main">
        <mc:Choice Requires="a14">
          <p:sp>
            <p:nvSpPr>
              <p:cNvPr id="4" name="Text Placeholder 3"/>
              <p:cNvSpPr>
                <a:spLocks noGrp="1"/>
              </p:cNvSpPr>
              <p:nvPr>
                <p:ph type="body" sz="half" idx="2"/>
              </p:nvPr>
            </p:nvSpPr>
            <p:spPr>
              <a:xfrm>
                <a:off x="7395887" y="880599"/>
                <a:ext cx="4382531" cy="5940253"/>
              </a:xfrm>
            </p:spPr>
            <p:txBody>
              <a:bodyPr>
                <a:normAutofit/>
              </a:bodyPr>
              <a:lstStyle/>
              <a:p>
                <a:r>
                  <a:rPr lang="en-US" dirty="0"/>
                  <a:t>Betweenness values indicate which nodes are traversed most within shortest paths found in the network.  A path is simply a set of edges (directed in this case) that connects nodes.  Since multiple paths can exist between nodes, the betweenness calculation only uses those of which are the shortest (i.e. minimum number of steps between nodes).</a:t>
                </a:r>
              </a:p>
              <a:p>
                <a:r>
                  <a:rPr lang="en-US" dirty="0"/>
                  <a:t>The formula for betweenness is:</a:t>
                </a:r>
              </a:p>
              <a:p>
                <a:pPr lvl="0" defTabSz="457200">
                  <a:lnSpc>
                    <a:spcPct val="100000"/>
                  </a:lnSpc>
                  <a:spcBef>
                    <a:spcPts val="0"/>
                  </a:spcBef>
                </a:pPr>
                <a:endParaRPr lang="en-US" i="1" dirty="0">
                  <a:solidFill>
                    <a:srgbClr val="FFFFFF"/>
                  </a:solidFill>
                  <a:latin typeface="Cambria Math" panose="02040503050406030204" pitchFamily="18" charset="0"/>
                </a:endParaRPr>
              </a:p>
              <a:p>
                <a:pPr lvl="0" defTabSz="457200">
                  <a:lnSpc>
                    <a:spcPct val="100000"/>
                  </a:lnSpc>
                  <a:spcBef>
                    <a:spcPts val="0"/>
                  </a:spcBef>
                </a:pPr>
                <a14:m>
                  <m:oMathPara xmlns:m="http://schemas.openxmlformats.org/officeDocument/2006/math">
                    <m:oMathParaPr>
                      <m:jc m:val="centerGroup"/>
                    </m:oMathParaPr>
                    <m:oMath xmlns:m="http://schemas.openxmlformats.org/officeDocument/2006/math">
                      <m:r>
                        <a:rPr lang="en-US" i="1">
                          <a:solidFill>
                            <a:srgbClr val="FFFFFF"/>
                          </a:solidFill>
                          <a:latin typeface="Cambria Math" panose="02040503050406030204" pitchFamily="18" charset="0"/>
                        </a:rPr>
                        <m:t>𝑔</m:t>
                      </m:r>
                      <m:d>
                        <m:dPr>
                          <m:ctrlPr>
                            <a:rPr lang="en-US" i="1">
                              <a:solidFill>
                                <a:srgbClr val="FFFFFF"/>
                              </a:solidFill>
                              <a:latin typeface="Cambria Math" panose="02040503050406030204" pitchFamily="18" charset="0"/>
                            </a:rPr>
                          </m:ctrlPr>
                        </m:dPr>
                        <m:e>
                          <m:r>
                            <a:rPr lang="en-US" i="1">
                              <a:solidFill>
                                <a:srgbClr val="FFFFFF"/>
                              </a:solidFill>
                              <a:latin typeface="Cambria Math" panose="02040503050406030204" pitchFamily="18" charset="0"/>
                            </a:rPr>
                            <m:t>𝑣</m:t>
                          </m:r>
                        </m:e>
                      </m:d>
                      <m:r>
                        <a:rPr lang="en-US" i="1">
                          <a:solidFill>
                            <a:srgbClr val="FFFFFF"/>
                          </a:solidFill>
                          <a:latin typeface="Cambria Math" panose="02040503050406030204" pitchFamily="18" charset="0"/>
                        </a:rPr>
                        <m:t>=</m:t>
                      </m:r>
                      <m:nary>
                        <m:naryPr>
                          <m:chr m:val="∑"/>
                          <m:supHide m:val="on"/>
                          <m:ctrlPr>
                            <a:rPr lang="en-US" i="1">
                              <a:solidFill>
                                <a:srgbClr val="FFFFFF"/>
                              </a:solidFill>
                              <a:latin typeface="Cambria Math" panose="02040503050406030204" pitchFamily="18" charset="0"/>
                            </a:rPr>
                          </m:ctrlPr>
                        </m:naryPr>
                        <m:sub>
                          <m:r>
                            <a:rPr lang="en-US" i="1">
                              <a:solidFill>
                                <a:srgbClr val="FFFFFF"/>
                              </a:solidFill>
                              <a:latin typeface="Cambria Math" panose="02040503050406030204" pitchFamily="18" charset="0"/>
                            </a:rPr>
                            <m:t>𝑠</m:t>
                          </m:r>
                          <m:r>
                            <a:rPr lang="en-US" i="1">
                              <a:solidFill>
                                <a:srgbClr val="FFFFFF"/>
                              </a:solidFill>
                              <a:latin typeface="Cambria Math" panose="02040503050406030204" pitchFamily="18" charset="0"/>
                            </a:rPr>
                            <m:t>≠</m:t>
                          </m:r>
                          <m:r>
                            <a:rPr lang="en-US" i="1">
                              <a:solidFill>
                                <a:srgbClr val="FFFFFF"/>
                              </a:solidFill>
                              <a:latin typeface="Cambria Math" panose="02040503050406030204" pitchFamily="18" charset="0"/>
                            </a:rPr>
                            <m:t>𝑣</m:t>
                          </m:r>
                          <m:r>
                            <a:rPr lang="en-US" i="1">
                              <a:solidFill>
                                <a:srgbClr val="FFFFFF"/>
                              </a:solidFill>
                              <a:latin typeface="Cambria Math" panose="02040503050406030204" pitchFamily="18" charset="0"/>
                            </a:rPr>
                            <m:t>≠</m:t>
                          </m:r>
                          <m:r>
                            <a:rPr lang="en-US" i="1">
                              <a:solidFill>
                                <a:srgbClr val="FFFFFF"/>
                              </a:solidFill>
                              <a:latin typeface="Cambria Math" panose="02040503050406030204" pitchFamily="18" charset="0"/>
                            </a:rPr>
                            <m:t>𝑡</m:t>
                          </m:r>
                        </m:sub>
                        <m:sup/>
                        <m:e>
                          <m:f>
                            <m:fPr>
                              <m:ctrlPr>
                                <a:rPr lang="en-US" i="1">
                                  <a:solidFill>
                                    <a:srgbClr val="FFFFFF"/>
                                  </a:solidFill>
                                  <a:latin typeface="Cambria Math" panose="02040503050406030204" pitchFamily="18" charset="0"/>
                                </a:rPr>
                              </m:ctrlPr>
                            </m:fPr>
                            <m:num>
                              <m:sSub>
                                <m:sSubPr>
                                  <m:ctrlPr>
                                    <a:rPr lang="en-US" i="1">
                                      <a:solidFill>
                                        <a:srgbClr val="FFFFFF"/>
                                      </a:solidFill>
                                      <a:latin typeface="Cambria Math" panose="02040503050406030204" pitchFamily="18" charset="0"/>
                                    </a:rPr>
                                  </m:ctrlPr>
                                </m:sSubPr>
                                <m:e>
                                  <m:r>
                                    <a:rPr lang="en-US" i="1">
                                      <a:solidFill>
                                        <a:srgbClr val="FFFFFF"/>
                                      </a:solidFill>
                                      <a:latin typeface="Cambria Math" panose="02040503050406030204" pitchFamily="18" charset="0"/>
                                    </a:rPr>
                                    <m:t>𝜎</m:t>
                                  </m:r>
                                </m:e>
                                <m:sub>
                                  <m:r>
                                    <a:rPr lang="en-US" i="1">
                                      <a:solidFill>
                                        <a:srgbClr val="FFFFFF"/>
                                      </a:solidFill>
                                      <a:latin typeface="Cambria Math" panose="02040503050406030204" pitchFamily="18" charset="0"/>
                                    </a:rPr>
                                    <m:t>𝑠𝑡</m:t>
                                  </m:r>
                                </m:sub>
                              </m:sSub>
                              <m:d>
                                <m:dPr>
                                  <m:ctrlPr>
                                    <a:rPr lang="en-US" i="1">
                                      <a:solidFill>
                                        <a:srgbClr val="FFFFFF"/>
                                      </a:solidFill>
                                      <a:latin typeface="Cambria Math" panose="02040503050406030204" pitchFamily="18" charset="0"/>
                                    </a:rPr>
                                  </m:ctrlPr>
                                </m:dPr>
                                <m:e>
                                  <m:r>
                                    <a:rPr lang="en-US" i="1">
                                      <a:solidFill>
                                        <a:srgbClr val="FFFFFF"/>
                                      </a:solidFill>
                                      <a:latin typeface="Cambria Math" panose="02040503050406030204" pitchFamily="18" charset="0"/>
                                    </a:rPr>
                                    <m:t>𝑣</m:t>
                                  </m:r>
                                </m:e>
                              </m:d>
                            </m:num>
                            <m:den>
                              <m:sSub>
                                <m:sSubPr>
                                  <m:ctrlPr>
                                    <a:rPr lang="en-US" i="1">
                                      <a:solidFill>
                                        <a:srgbClr val="FFFFFF"/>
                                      </a:solidFill>
                                      <a:latin typeface="Cambria Math" panose="02040503050406030204" pitchFamily="18" charset="0"/>
                                    </a:rPr>
                                  </m:ctrlPr>
                                </m:sSubPr>
                                <m:e>
                                  <m:r>
                                    <a:rPr lang="en-US" i="1">
                                      <a:solidFill>
                                        <a:srgbClr val="FFFFFF"/>
                                      </a:solidFill>
                                      <a:latin typeface="Cambria Math" panose="02040503050406030204" pitchFamily="18" charset="0"/>
                                    </a:rPr>
                                    <m:t>𝜎</m:t>
                                  </m:r>
                                </m:e>
                                <m:sub>
                                  <m:r>
                                    <a:rPr lang="en-US" i="1">
                                      <a:solidFill>
                                        <a:srgbClr val="FFFFFF"/>
                                      </a:solidFill>
                                      <a:latin typeface="Cambria Math" panose="02040503050406030204" pitchFamily="18" charset="0"/>
                                    </a:rPr>
                                    <m:t>𝑠𝑡</m:t>
                                  </m:r>
                                </m:sub>
                              </m:sSub>
                            </m:den>
                          </m:f>
                        </m:e>
                      </m:nary>
                    </m:oMath>
                  </m:oMathPara>
                </a14:m>
                <a:endParaRPr lang="en-US" dirty="0">
                  <a:solidFill>
                    <a:srgbClr val="FFFFFF"/>
                  </a:solidFill>
                  <a:latin typeface="Corbel" panose="020B0503020204020204"/>
                </a:endParaRPr>
              </a:p>
              <a:p>
                <a:pPr lvl="0" defTabSz="457200">
                  <a:lnSpc>
                    <a:spcPct val="100000"/>
                  </a:lnSpc>
                  <a:spcBef>
                    <a:spcPts val="0"/>
                  </a:spcBef>
                </a:pPr>
                <a:endParaRPr lang="en-US" dirty="0">
                  <a:solidFill>
                    <a:srgbClr val="FFFFFF"/>
                  </a:solidFill>
                  <a:latin typeface="Corbel" panose="020B0503020204020204"/>
                </a:endParaRPr>
              </a:p>
              <a:p>
                <a:pPr lvl="0" defTabSz="457200">
                  <a:lnSpc>
                    <a:spcPct val="100000"/>
                  </a:lnSpc>
                  <a:spcBef>
                    <a:spcPts val="0"/>
                  </a:spcBef>
                </a:pPr>
                <a:r>
                  <a:rPr lang="en-US" dirty="0">
                    <a:solidFill>
                      <a:srgbClr val="FFFFFF"/>
                    </a:solidFill>
                    <a:latin typeface="Corbel" panose="020B0503020204020204"/>
                  </a:rPr>
                  <a:t>Where </a:t>
                </a:r>
                <a14:m>
                  <m:oMath xmlns:m="http://schemas.openxmlformats.org/officeDocument/2006/math">
                    <m:sSub>
                      <m:sSubPr>
                        <m:ctrlPr>
                          <a:rPr lang="en-US" i="1">
                            <a:solidFill>
                              <a:srgbClr val="FFFFFF"/>
                            </a:solidFill>
                            <a:latin typeface="Cambria Math" panose="02040503050406030204" pitchFamily="18" charset="0"/>
                          </a:rPr>
                        </m:ctrlPr>
                      </m:sSubPr>
                      <m:e>
                        <m:r>
                          <a:rPr lang="en-US" i="1">
                            <a:solidFill>
                              <a:srgbClr val="FFFFFF"/>
                            </a:solidFill>
                            <a:latin typeface="Cambria Math" panose="02040503050406030204" pitchFamily="18" charset="0"/>
                          </a:rPr>
                          <m:t>𝜎</m:t>
                        </m:r>
                      </m:e>
                      <m:sub>
                        <m:r>
                          <a:rPr lang="en-US" i="1">
                            <a:solidFill>
                              <a:srgbClr val="FFFFFF"/>
                            </a:solidFill>
                            <a:latin typeface="Cambria Math" panose="02040503050406030204" pitchFamily="18" charset="0"/>
                          </a:rPr>
                          <m:t>𝑠𝑡</m:t>
                        </m:r>
                      </m:sub>
                    </m:sSub>
                    <m:d>
                      <m:dPr>
                        <m:ctrlPr>
                          <a:rPr lang="en-US" i="1">
                            <a:solidFill>
                              <a:srgbClr val="FFFFFF"/>
                            </a:solidFill>
                            <a:latin typeface="Cambria Math" panose="02040503050406030204" pitchFamily="18" charset="0"/>
                          </a:rPr>
                        </m:ctrlPr>
                      </m:dPr>
                      <m:e>
                        <m:r>
                          <a:rPr lang="en-US" i="1">
                            <a:solidFill>
                              <a:srgbClr val="FFFFFF"/>
                            </a:solidFill>
                            <a:latin typeface="Cambria Math" panose="02040503050406030204" pitchFamily="18" charset="0"/>
                          </a:rPr>
                          <m:t>𝑣</m:t>
                        </m:r>
                      </m:e>
                    </m:d>
                  </m:oMath>
                </a14:m>
                <a:r>
                  <a:rPr lang="en-US" dirty="0">
                    <a:solidFill>
                      <a:srgbClr val="FFFFFF"/>
                    </a:solidFill>
                    <a:latin typeface="Corbel" panose="020B0503020204020204"/>
                  </a:rPr>
                  <a:t> is # of shortest paths from </a:t>
                </a:r>
                <a14:m>
                  <m:oMath xmlns:m="http://schemas.openxmlformats.org/officeDocument/2006/math">
                    <m:r>
                      <a:rPr lang="en-US" i="1">
                        <a:solidFill>
                          <a:srgbClr val="FFFFFF"/>
                        </a:solidFill>
                        <a:latin typeface="Cambria Math" panose="02040503050406030204" pitchFamily="18" charset="0"/>
                      </a:rPr>
                      <m:t>𝑠</m:t>
                    </m:r>
                  </m:oMath>
                </a14:m>
                <a:r>
                  <a:rPr lang="en-US" dirty="0">
                    <a:solidFill>
                      <a:srgbClr val="FFFFFF"/>
                    </a:solidFill>
                    <a:latin typeface="Corbel" panose="020B0503020204020204"/>
                  </a:rPr>
                  <a:t> to </a:t>
                </a:r>
                <a14:m>
                  <m:oMath xmlns:m="http://schemas.openxmlformats.org/officeDocument/2006/math">
                    <m:r>
                      <a:rPr lang="en-US" i="1">
                        <a:solidFill>
                          <a:srgbClr val="FFFFFF"/>
                        </a:solidFill>
                        <a:latin typeface="Cambria Math" panose="02040503050406030204" pitchFamily="18" charset="0"/>
                      </a:rPr>
                      <m:t>𝑡</m:t>
                    </m:r>
                  </m:oMath>
                </a14:m>
                <a:r>
                  <a:rPr lang="en-US" dirty="0">
                    <a:solidFill>
                      <a:srgbClr val="FFFFFF"/>
                    </a:solidFill>
                    <a:latin typeface="Corbel" panose="020B0503020204020204"/>
                  </a:rPr>
                  <a:t> through vertex </a:t>
                </a:r>
                <a14:m>
                  <m:oMath xmlns:m="http://schemas.openxmlformats.org/officeDocument/2006/math">
                    <m:r>
                      <a:rPr lang="en-US" i="1">
                        <a:solidFill>
                          <a:srgbClr val="FFFFFF"/>
                        </a:solidFill>
                        <a:latin typeface="Cambria Math" panose="02040503050406030204" pitchFamily="18" charset="0"/>
                      </a:rPr>
                      <m:t>𝑣</m:t>
                    </m:r>
                    <m:r>
                      <a:rPr lang="en-US" b="0" i="0" smtClean="0">
                        <a:solidFill>
                          <a:srgbClr val="FFFFFF"/>
                        </a:solidFill>
                        <a:latin typeface="Cambria Math" panose="02040503050406030204" pitchFamily="18" charset="0"/>
                      </a:rPr>
                      <m:t> </m:t>
                    </m:r>
                  </m:oMath>
                </a14:m>
                <a:r>
                  <a:rPr lang="en-US" b="0" i="0" dirty="0">
                    <a:solidFill>
                      <a:srgbClr val="FFFFFF"/>
                    </a:solidFill>
                    <a:latin typeface="+mj-lt"/>
                  </a:rPr>
                  <a:t>and</a:t>
                </a:r>
                <a14:m>
                  <m:oMath xmlns:m="http://schemas.openxmlformats.org/officeDocument/2006/math">
                    <m:r>
                      <a:rPr lang="en-US" b="0" i="0" smtClean="0">
                        <a:solidFill>
                          <a:srgbClr val="FFFFFF"/>
                        </a:solidFill>
                        <a:latin typeface="Cambria Math" panose="02040503050406030204" pitchFamily="18" charset="0"/>
                      </a:rPr>
                      <m:t> </m:t>
                    </m:r>
                    <m:sSub>
                      <m:sSubPr>
                        <m:ctrlPr>
                          <a:rPr lang="en-US" i="1">
                            <a:solidFill>
                              <a:srgbClr val="FFFFFF"/>
                            </a:solidFill>
                            <a:latin typeface="Cambria Math" panose="02040503050406030204" pitchFamily="18" charset="0"/>
                          </a:rPr>
                        </m:ctrlPr>
                      </m:sSubPr>
                      <m:e>
                        <m:r>
                          <a:rPr lang="en-US" i="1">
                            <a:solidFill>
                              <a:srgbClr val="FFFFFF"/>
                            </a:solidFill>
                            <a:latin typeface="Cambria Math" panose="02040503050406030204" pitchFamily="18" charset="0"/>
                          </a:rPr>
                          <m:t>𝜎</m:t>
                        </m:r>
                      </m:e>
                      <m:sub>
                        <m:r>
                          <a:rPr lang="en-US" i="1">
                            <a:solidFill>
                              <a:srgbClr val="FFFFFF"/>
                            </a:solidFill>
                            <a:latin typeface="Cambria Math" panose="02040503050406030204" pitchFamily="18" charset="0"/>
                          </a:rPr>
                          <m:t>𝑠𝑡</m:t>
                        </m:r>
                      </m:sub>
                    </m:sSub>
                  </m:oMath>
                </a14:m>
                <a:r>
                  <a:rPr lang="en-US" dirty="0">
                    <a:solidFill>
                      <a:srgbClr val="FFFFFF"/>
                    </a:solidFill>
                    <a:latin typeface="Corbel" panose="020B0503020204020204"/>
                  </a:rPr>
                  <a:t> is # of shortest paths from </a:t>
                </a:r>
                <a14:m>
                  <m:oMath xmlns:m="http://schemas.openxmlformats.org/officeDocument/2006/math">
                    <m:r>
                      <a:rPr lang="en-US" i="1">
                        <a:solidFill>
                          <a:srgbClr val="FFFFFF"/>
                        </a:solidFill>
                        <a:latin typeface="Cambria Math" panose="02040503050406030204" pitchFamily="18" charset="0"/>
                      </a:rPr>
                      <m:t>𝑠</m:t>
                    </m:r>
                  </m:oMath>
                </a14:m>
                <a:r>
                  <a:rPr lang="en-US" dirty="0">
                    <a:solidFill>
                      <a:srgbClr val="FFFFFF"/>
                    </a:solidFill>
                    <a:latin typeface="Corbel" panose="020B0503020204020204"/>
                  </a:rPr>
                  <a:t> to </a:t>
                </a:r>
                <a14:m>
                  <m:oMath xmlns:m="http://schemas.openxmlformats.org/officeDocument/2006/math">
                    <m:r>
                      <a:rPr lang="en-US" i="1">
                        <a:solidFill>
                          <a:srgbClr val="FFFFFF"/>
                        </a:solidFill>
                        <a:latin typeface="Cambria Math" panose="02040503050406030204" pitchFamily="18" charset="0"/>
                      </a:rPr>
                      <m:t>𝑡</m:t>
                    </m:r>
                  </m:oMath>
                </a14:m>
                <a:r>
                  <a:rPr lang="en-US" dirty="0">
                    <a:solidFill>
                      <a:srgbClr val="FFFFFF"/>
                    </a:solidFill>
                    <a:latin typeface="Corbel" panose="020B0503020204020204"/>
                  </a:rPr>
                  <a:t> . Depending on the network, betweenness can be with respect to direction or not.</a:t>
                </a:r>
              </a:p>
              <a:p>
                <a:r>
                  <a:rPr lang="en-US" dirty="0"/>
                  <a:t>For the AOPwiki betweenness values range between 0 and 2360.167 and </a:t>
                </a:r>
                <a:r>
                  <a:rPr lang="en-US" sz="1800" b="1" dirty="0">
                    <a:solidFill>
                      <a:srgbClr val="0000FF"/>
                    </a:solidFill>
                  </a:rPr>
                  <a:t>increased oxidative stress</a:t>
                </a:r>
                <a:r>
                  <a:rPr lang="en-US" i="1" dirty="0">
                    <a:solidFill>
                      <a:srgbClr val="A020F0"/>
                    </a:solidFill>
                  </a:rPr>
                  <a:t> </a:t>
                </a:r>
                <a:r>
                  <a:rPr lang="en-US" dirty="0"/>
                  <a:t>is the key event with the highest betweenness value when direction is considered.</a:t>
                </a:r>
                <a:endParaRPr lang="en-US" i="1" dirty="0"/>
              </a:p>
            </p:txBody>
          </p:sp>
        </mc:Choice>
        <mc:Fallback xmlns="">
          <p:sp>
            <p:nvSpPr>
              <p:cNvPr id="4" name="Text Placeholder 3"/>
              <p:cNvSpPr>
                <a:spLocks noGrp="1" noRot="1" noChangeAspect="1" noMove="1" noResize="1" noEditPoints="1" noAdjustHandles="1" noChangeArrowheads="1" noChangeShapeType="1" noTextEdit="1"/>
              </p:cNvSpPr>
              <p:nvPr>
                <p:ph type="body" sz="half" idx="2"/>
              </p:nvPr>
            </p:nvSpPr>
            <p:spPr>
              <a:xfrm>
                <a:off x="7395887" y="880599"/>
                <a:ext cx="4382531" cy="5940253"/>
              </a:xfrm>
              <a:blipFill>
                <a:blip r:embed="rId2"/>
                <a:stretch>
                  <a:fillRect l="-1113" t="-718" r="-1252"/>
                </a:stretch>
              </a:blipFill>
            </p:spPr>
            <p:txBody>
              <a:bodyPr/>
              <a:lstStyle/>
              <a:p>
                <a:r>
                  <a:rPr lang="en-US">
                    <a:noFill/>
                  </a:rPr>
                  <a:t> </a:t>
                </a:r>
              </a:p>
            </p:txBody>
          </p:sp>
        </mc:Fallback>
      </mc:AlternateContent>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25" y="0"/>
            <a:ext cx="6754168" cy="6820852"/>
          </a:xfrm>
          <a:prstGeom prst="rect">
            <a:avLst/>
          </a:prstGeom>
        </p:spPr>
      </p:pic>
      <p:sp>
        <p:nvSpPr>
          <p:cNvPr id="5" name="TextBox 4"/>
          <p:cNvSpPr txBox="1"/>
          <p:nvPr/>
        </p:nvSpPr>
        <p:spPr>
          <a:xfrm>
            <a:off x="0" y="6211669"/>
            <a:ext cx="254889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Directed Betweenness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7308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5887" y="141526"/>
            <a:ext cx="3932237" cy="739074"/>
          </a:xfrm>
        </p:spPr>
        <p:txBody>
          <a:bodyPr>
            <a:normAutofit/>
          </a:bodyPr>
          <a:lstStyle/>
          <a:p>
            <a:r>
              <a:rPr lang="en-US" dirty="0"/>
              <a:t>Betweenness Map</a:t>
            </a:r>
          </a:p>
        </p:txBody>
      </p:sp>
      <p:sp>
        <p:nvSpPr>
          <p:cNvPr id="4" name="Text Placeholder 3"/>
          <p:cNvSpPr>
            <a:spLocks noGrp="1"/>
          </p:cNvSpPr>
          <p:nvPr>
            <p:ph type="body" sz="half" idx="2"/>
          </p:nvPr>
        </p:nvSpPr>
        <p:spPr>
          <a:xfrm>
            <a:off x="7395887" y="880599"/>
            <a:ext cx="4382531" cy="5940253"/>
          </a:xfrm>
        </p:spPr>
        <p:txBody>
          <a:bodyPr>
            <a:normAutofit/>
          </a:bodyPr>
          <a:lstStyle/>
          <a:p>
            <a:r>
              <a:rPr lang="en-US" dirty="0"/>
              <a:t>Betweenness values in the in the AOPwiki span 3 orders of magnitude from the largest to the smallest.  The histogram below presents the frequency of log</a:t>
            </a:r>
            <a:r>
              <a:rPr lang="en-US" baseline="-25000" dirty="0"/>
              <a:t>10</a:t>
            </a:r>
            <a:r>
              <a:rPr lang="en-US" dirty="0"/>
              <a:t>-transformed betweenness values.</a:t>
            </a:r>
          </a:p>
        </p:txBody>
      </p:sp>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5887" y="2395631"/>
            <a:ext cx="4068242" cy="4108408"/>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284" y="218306"/>
            <a:ext cx="5968264" cy="6639694"/>
          </a:xfrm>
          <a:prstGeom prst="rect">
            <a:avLst/>
          </a:prstGeom>
        </p:spPr>
      </p:pic>
      <p:sp>
        <p:nvSpPr>
          <p:cNvPr id="6" name="TextBox 5"/>
          <p:cNvSpPr txBox="1"/>
          <p:nvPr/>
        </p:nvSpPr>
        <p:spPr>
          <a:xfrm>
            <a:off x="9587152" y="6174521"/>
            <a:ext cx="254889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Directed Betweenness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11195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3874" y="118444"/>
            <a:ext cx="3346837" cy="3314700"/>
          </a:xfrm>
          <a:prstGeom prst="rect">
            <a:avLst/>
          </a:prstGeom>
        </p:spPr>
      </p:pic>
      <p:pic>
        <p:nvPicPr>
          <p:cNvPr id="16" name="Picture 1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700" y="3433144"/>
            <a:ext cx="3515109" cy="3424856"/>
          </a:xfrm>
          <a:prstGeom prst="rect">
            <a:avLst/>
          </a:prstGeom>
        </p:spPr>
      </p:pic>
      <p:sp>
        <p:nvSpPr>
          <p:cNvPr id="19" name="TextBox 18"/>
          <p:cNvSpPr txBox="1"/>
          <p:nvPr/>
        </p:nvSpPr>
        <p:spPr>
          <a:xfrm>
            <a:off x="3964305" y="27004"/>
            <a:ext cx="254889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Undirected Betweenness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TextBox 20"/>
          <p:cNvSpPr txBox="1"/>
          <p:nvPr/>
        </p:nvSpPr>
        <p:spPr>
          <a:xfrm>
            <a:off x="5677573" y="6424678"/>
            <a:ext cx="254889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Directed Betweenness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28" name="Group 27"/>
          <p:cNvGrpSpPr/>
          <p:nvPr/>
        </p:nvGrpSpPr>
        <p:grpSpPr>
          <a:xfrm>
            <a:off x="8226463" y="54008"/>
            <a:ext cx="3666039" cy="6857019"/>
            <a:chOff x="235591" y="0"/>
            <a:chExt cx="3666039" cy="6857019"/>
          </a:xfrm>
        </p:grpSpPr>
        <p:sp>
          <p:nvSpPr>
            <p:cNvPr id="11" name="Rectangle 10"/>
            <p:cNvSpPr/>
            <p:nvPr/>
          </p:nvSpPr>
          <p:spPr>
            <a:xfrm>
              <a:off x="481718" y="4548695"/>
              <a:ext cx="2697479" cy="230832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 [1] "Increase, Oxidative Stress"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 [2] "Increased, Mortality"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 [3] "Altered, Cardiovascular development/function"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 [4] "Increase, Mortality"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 [5] "Increase, Pericardial edema"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 [6] "N/A, Mitochondrial dysfunction 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 [7] "Decrease, Population trajectory"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 [8] "Decline, Population"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 [9] "Activation, PPAR?"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[10] "Increased, blood potassium concentration" </a:t>
              </a:r>
            </a:p>
          </p:txBody>
        </p:sp>
        <p:pic>
          <p:nvPicPr>
            <p:cNvPr id="13" name="Picture 1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591" y="0"/>
              <a:ext cx="3666039" cy="3940209"/>
            </a:xfrm>
            <a:prstGeom prst="rect">
              <a:avLst/>
            </a:prstGeom>
          </p:spPr>
        </p:pic>
        <p:sp>
          <p:nvSpPr>
            <p:cNvPr id="20" name="TextBox 19"/>
            <p:cNvSpPr txBox="1"/>
            <p:nvPr/>
          </p:nvSpPr>
          <p:spPr>
            <a:xfrm>
              <a:off x="858148" y="3978642"/>
              <a:ext cx="254889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Undirected Betweenness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6" name="Up-Down Arrow 25"/>
            <p:cNvSpPr/>
            <p:nvPr/>
          </p:nvSpPr>
          <p:spPr>
            <a:xfrm>
              <a:off x="546171" y="3776046"/>
              <a:ext cx="311977" cy="719645"/>
            </a:xfrm>
            <a:prstGeom prst="up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29" name="Group 28"/>
          <p:cNvGrpSpPr/>
          <p:nvPr/>
        </p:nvGrpSpPr>
        <p:grpSpPr>
          <a:xfrm>
            <a:off x="119983" y="54008"/>
            <a:ext cx="3802829" cy="6803992"/>
            <a:chOff x="8389171" y="54008"/>
            <a:chExt cx="3802829" cy="6803992"/>
          </a:xfrm>
        </p:grpSpPr>
        <p:pic>
          <p:nvPicPr>
            <p:cNvPr id="15" name="Picture 14"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2834" y="2917791"/>
              <a:ext cx="3609166" cy="3940209"/>
            </a:xfrm>
            <a:prstGeom prst="rect">
              <a:avLst/>
            </a:prstGeom>
          </p:spPr>
        </p:pic>
        <p:sp>
          <p:nvSpPr>
            <p:cNvPr id="18" name="Rectangle 17"/>
            <p:cNvSpPr/>
            <p:nvPr/>
          </p:nvSpPr>
          <p:spPr>
            <a:xfrm>
              <a:off x="8389171" y="54008"/>
              <a:ext cx="3798570" cy="2123658"/>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 [1] "Increase, Oxidative Stress"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 [2] "N/A, Cell injury/death"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 [3] "N/A, Mitochondrial dysfunction 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 [4] "Increased, Activation and Recruitment of Hepatic macrophages (</a:t>
              </a:r>
              <a:r>
                <a:rPr kumimoji="0" lang="en-US" sz="1200" b="0" i="0" u="none" strike="noStrike" kern="1200" cap="none" spc="0" normalizeH="0" baseline="0" noProof="0" dirty="0" err="1">
                  <a:ln>
                    <a:noFill/>
                  </a:ln>
                  <a:solidFill>
                    <a:srgbClr val="FFFFFF"/>
                  </a:solidFill>
                  <a:effectLst/>
                  <a:uLnTx/>
                  <a:uFillTx/>
                  <a:latin typeface="Calibri" panose="020F0502020204030204"/>
                  <a:ea typeface="+mn-ea"/>
                  <a:cs typeface="+mn-cs"/>
                </a:rPr>
                <a:t>Kupffer</a:t>
              </a: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 Cells)"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 [5] "Reduced, Release of BDNF"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 [6] "Thyroxine (T4) in serum, Decreased"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 [7] "Thyroxine (T4) in neuronal tissue, Decreased"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 [8] "Impairment, Learning and memory"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 [9] "Increase, Cytotoxicity"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[10] "Increase, Tissue Degeneration, Necrosis &amp; Atrophy" </a:t>
              </a:r>
            </a:p>
          </p:txBody>
        </p:sp>
        <p:sp>
          <p:nvSpPr>
            <p:cNvPr id="22" name="TextBox 21"/>
            <p:cNvSpPr txBox="1"/>
            <p:nvPr/>
          </p:nvSpPr>
          <p:spPr>
            <a:xfrm>
              <a:off x="8747760" y="2399426"/>
              <a:ext cx="2548890"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Directed Betweenness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 name="Up-Down Arrow 26"/>
            <p:cNvSpPr/>
            <p:nvPr/>
          </p:nvSpPr>
          <p:spPr>
            <a:xfrm>
              <a:off x="11140661" y="2259383"/>
              <a:ext cx="311977" cy="719645"/>
            </a:xfrm>
            <a:prstGeom prst="up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0311572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5933" y="503410"/>
            <a:ext cx="6674074" cy="506206"/>
          </a:xfrm>
        </p:spPr>
        <p:txBody>
          <a:bodyPr>
            <a:normAutofit fontScale="90000"/>
          </a:bodyPr>
          <a:lstStyle/>
          <a:p>
            <a:pPr algn="ctr"/>
            <a:r>
              <a:rPr lang="en-US" dirty="0"/>
              <a:t>Betweenness in the AOP Context</a:t>
            </a:r>
          </a:p>
        </p:txBody>
      </p:sp>
      <p:sp>
        <p:nvSpPr>
          <p:cNvPr id="4" name="Text Placeholder 3"/>
          <p:cNvSpPr>
            <a:spLocks noGrp="1"/>
          </p:cNvSpPr>
          <p:nvPr>
            <p:ph type="body" sz="half" idx="2"/>
          </p:nvPr>
        </p:nvSpPr>
        <p:spPr>
          <a:xfrm>
            <a:off x="3901704" y="1524820"/>
            <a:ext cx="4382531" cy="4068591"/>
          </a:xfrm>
        </p:spPr>
        <p:txBody>
          <a:bodyPr>
            <a:normAutofit lnSpcReduction="10000"/>
          </a:bodyPr>
          <a:lstStyle/>
          <a:p>
            <a:pPr marL="285750" indent="-285750">
              <a:buFont typeface="Arial" panose="020B0604020202020204" pitchFamily="34" charset="0"/>
              <a:buChar char="•"/>
            </a:pPr>
            <a:r>
              <a:rPr lang="en-US" dirty="0"/>
              <a:t>Betweenness can be informative in identifying highly involved KEs in a global sense </a:t>
            </a:r>
          </a:p>
          <a:p>
            <a:pPr marL="285750" indent="-285750">
              <a:buFont typeface="Arial" panose="020B0604020202020204" pitchFamily="34" charset="0"/>
              <a:buChar char="•"/>
            </a:pPr>
            <a:r>
              <a:rPr lang="en-US" dirty="0"/>
              <a:t>When comparing directed to undirected betweenness we see a change in betweenness distribution among KEs.  The KE with the highest betweenness value stays the same, but the top-ten values change quite a bit</a:t>
            </a:r>
          </a:p>
          <a:p>
            <a:pPr marL="285750" indent="-285750">
              <a:buFont typeface="Arial" panose="020B0604020202020204" pitchFamily="34" charset="0"/>
              <a:buChar char="•"/>
            </a:pPr>
            <a:r>
              <a:rPr lang="en-US" dirty="0"/>
              <a:t>Bi-modality in betweenness values also emerges when directionality is ignored</a:t>
            </a:r>
          </a:p>
          <a:p>
            <a:pPr marL="285750" indent="-285750">
              <a:buFont typeface="Arial" panose="020B0604020202020204" pitchFamily="34" charset="0"/>
              <a:buChar char="•"/>
            </a:pPr>
            <a:r>
              <a:rPr lang="en-US" dirty="0"/>
              <a:t>For AOPs and AOP networks we are perhaps more interested in looking at KEs that appear most frequently in paths between MIEs and AOs</a:t>
            </a:r>
          </a:p>
          <a:p>
            <a:pPr marL="285750" indent="-285750">
              <a:buFont typeface="Arial" panose="020B0604020202020204" pitchFamily="34" charset="0"/>
              <a:buChar char="•"/>
            </a:pPr>
            <a:r>
              <a:rPr lang="en-US" dirty="0"/>
              <a:t>In Villeneuve et al. 2017 (in prep.), we proposed MIE to AO path betweenness metric for more AOP specific network analysis</a:t>
            </a:r>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6264" y="4385"/>
            <a:ext cx="3475736" cy="3442361"/>
          </a:xfrm>
          <a:prstGeom prst="rect">
            <a:avLst/>
          </a:prstGeom>
        </p:spPr>
      </p:pic>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890"/>
            <a:ext cx="3515109" cy="3424856"/>
          </a:xfrm>
          <a:prstGeom prst="rect">
            <a:avLst/>
          </a:prstGeom>
        </p:spPr>
      </p:pic>
      <p:pic>
        <p:nvPicPr>
          <p:cNvPr id="13" name="Picture 1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153" y="3577590"/>
            <a:ext cx="3004801" cy="3280410"/>
          </a:xfrm>
          <a:prstGeom prst="rect">
            <a:avLst/>
          </a:prstGeom>
        </p:spPr>
      </p:pic>
      <p:pic>
        <p:nvPicPr>
          <p:cNvPr id="14" name="Picture 13"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7187" y="3446746"/>
            <a:ext cx="3173890" cy="3411254"/>
          </a:xfrm>
          <a:prstGeom prst="rect">
            <a:avLst/>
          </a:prstGeom>
        </p:spPr>
      </p:pic>
    </p:spTree>
    <p:extLst>
      <p:ext uri="{BB962C8B-B14F-4D97-AF65-F5344CB8AC3E}">
        <p14:creationId xmlns:p14="http://schemas.microsoft.com/office/powerpoint/2010/main" val="14475659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607" y="36783"/>
            <a:ext cx="3932237" cy="739074"/>
          </a:xfrm>
        </p:spPr>
        <p:txBody>
          <a:bodyPr>
            <a:normAutofit/>
          </a:bodyPr>
          <a:lstStyle/>
          <a:p>
            <a:r>
              <a:rPr lang="en-US" dirty="0"/>
              <a:t>Closeness Map</a:t>
            </a:r>
          </a:p>
        </p:txBody>
      </p:sp>
      <p:sp>
        <p:nvSpPr>
          <p:cNvPr id="4" name="Text Placeholder 3"/>
          <p:cNvSpPr>
            <a:spLocks noGrp="1"/>
          </p:cNvSpPr>
          <p:nvPr>
            <p:ph type="body" sz="half" idx="2"/>
          </p:nvPr>
        </p:nvSpPr>
        <p:spPr>
          <a:xfrm>
            <a:off x="583607" y="775856"/>
            <a:ext cx="4382531" cy="5940253"/>
          </a:xfrm>
        </p:spPr>
        <p:txBody>
          <a:bodyPr>
            <a:normAutofit/>
          </a:bodyPr>
          <a:lstStyle/>
          <a:p>
            <a:r>
              <a:rPr lang="en-US" sz="1800" i="1" dirty="0"/>
              <a:t>Closeness</a:t>
            </a:r>
            <a:r>
              <a:rPr lang="en-US" sz="1800" dirty="0"/>
              <a:t> is defined as the as the inverse of the average shortest path between a given node and all other nodes.  This means that those nodes with the smallest average shortest path lengths, will have the largest closeness values. </a:t>
            </a:r>
          </a:p>
          <a:p>
            <a:r>
              <a:rPr lang="en-US" sz="1800" dirty="0"/>
              <a:t>When paths are found, we can consider all paths for the analysis, creating a total closeness value, or we can consider paths out of, or in to, nodes to calculate betweenness.  </a:t>
            </a: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2789" y="0"/>
            <a:ext cx="6969211" cy="6858000"/>
          </a:xfrm>
          <a:prstGeom prst="rect">
            <a:avLst/>
          </a:prstGeom>
        </p:spPr>
      </p:pic>
      <p:sp>
        <p:nvSpPr>
          <p:cNvPr id="5" name="TextBox 4"/>
          <p:cNvSpPr txBox="1"/>
          <p:nvPr/>
        </p:nvSpPr>
        <p:spPr>
          <a:xfrm>
            <a:off x="9950358" y="6254444"/>
            <a:ext cx="224164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Total closeness</a:t>
            </a:r>
          </a:p>
        </p:txBody>
      </p:sp>
    </p:spTree>
    <p:extLst>
      <p:ext uri="{BB962C8B-B14F-4D97-AF65-F5344CB8AC3E}">
        <p14:creationId xmlns:p14="http://schemas.microsoft.com/office/powerpoint/2010/main" val="19186699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607" y="36783"/>
            <a:ext cx="3932237" cy="739074"/>
          </a:xfrm>
        </p:spPr>
        <p:txBody>
          <a:bodyPr>
            <a:normAutofit/>
          </a:bodyPr>
          <a:lstStyle/>
          <a:p>
            <a:r>
              <a:rPr lang="en-US" dirty="0"/>
              <a:t>Closeness Map</a:t>
            </a:r>
          </a:p>
        </p:txBody>
      </p:sp>
      <p:sp>
        <p:nvSpPr>
          <p:cNvPr id="4" name="Text Placeholder 3"/>
          <p:cNvSpPr>
            <a:spLocks noGrp="1"/>
          </p:cNvSpPr>
          <p:nvPr>
            <p:ph type="body" sz="half" idx="2"/>
          </p:nvPr>
        </p:nvSpPr>
        <p:spPr>
          <a:xfrm>
            <a:off x="583607" y="775856"/>
            <a:ext cx="4382531" cy="5940253"/>
          </a:xfrm>
        </p:spPr>
        <p:txBody>
          <a:bodyPr>
            <a:normAutofit/>
          </a:bodyPr>
          <a:lstStyle/>
          <a:p>
            <a:r>
              <a:rPr lang="en-US" dirty="0">
                <a:solidFill>
                  <a:srgbClr val="FD00FD"/>
                </a:solidFill>
              </a:rPr>
              <a:t>Increased oxidative stress</a:t>
            </a:r>
            <a:r>
              <a:rPr lang="en-US" dirty="0"/>
              <a:t> had the largest closeness value of all key events in the AOP wiki, however, all the key events in the large weakly connected component had very similar values.  </a:t>
            </a: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607" y="2197509"/>
            <a:ext cx="4451303" cy="4380271"/>
          </a:xfrm>
          <a:prstGeom prst="rect">
            <a:avLst/>
          </a:prstGeo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5393" y="124415"/>
            <a:ext cx="6238568" cy="6591694"/>
          </a:xfrm>
          <a:prstGeom prst="rect">
            <a:avLst/>
          </a:prstGeom>
        </p:spPr>
      </p:pic>
      <p:sp>
        <p:nvSpPr>
          <p:cNvPr id="7" name="TextBox 6"/>
          <p:cNvSpPr txBox="1"/>
          <p:nvPr/>
        </p:nvSpPr>
        <p:spPr>
          <a:xfrm>
            <a:off x="514835" y="6208449"/>
            <a:ext cx="174879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Total closeness</a:t>
            </a:r>
          </a:p>
        </p:txBody>
      </p:sp>
    </p:spTree>
    <p:extLst>
      <p:ext uri="{BB962C8B-B14F-4D97-AF65-F5344CB8AC3E}">
        <p14:creationId xmlns:p14="http://schemas.microsoft.com/office/powerpoint/2010/main" val="30448971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607" y="36783"/>
            <a:ext cx="3932237" cy="739074"/>
          </a:xfrm>
        </p:spPr>
        <p:txBody>
          <a:bodyPr>
            <a:normAutofit/>
          </a:bodyPr>
          <a:lstStyle/>
          <a:p>
            <a:r>
              <a:rPr lang="en-US" dirty="0"/>
              <a:t>Closeness Map</a:t>
            </a:r>
          </a:p>
        </p:txBody>
      </p:sp>
      <p:sp>
        <p:nvSpPr>
          <p:cNvPr id="4" name="Text Placeholder 3"/>
          <p:cNvSpPr>
            <a:spLocks noGrp="1"/>
          </p:cNvSpPr>
          <p:nvPr>
            <p:ph type="body" sz="half" idx="2"/>
          </p:nvPr>
        </p:nvSpPr>
        <p:spPr>
          <a:xfrm>
            <a:off x="583607" y="775856"/>
            <a:ext cx="4382531" cy="5940253"/>
          </a:xfrm>
        </p:spPr>
        <p:txBody>
          <a:bodyPr>
            <a:normAutofit/>
          </a:bodyPr>
          <a:lstStyle/>
          <a:p>
            <a:r>
              <a:rPr lang="en-US" dirty="0">
                <a:solidFill>
                  <a:srgbClr val="FD00FD"/>
                </a:solidFill>
              </a:rPr>
              <a:t>Increased oxidative stress</a:t>
            </a:r>
            <a:r>
              <a:rPr lang="en-US" dirty="0"/>
              <a:t> had the largest closeness value of all key events in the AOP wiki, however, all the key events in the large weakly connected component had very similar values.  </a:t>
            </a: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607" y="2197509"/>
            <a:ext cx="4451303" cy="4380271"/>
          </a:xfrm>
          <a:prstGeom prst="rect">
            <a:avLst/>
          </a:prstGeom>
        </p:spPr>
      </p:pic>
      <p:pic>
        <p:nvPicPr>
          <p:cNvPr id="7" name="Content Placeholder 4"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3370" y="1046818"/>
            <a:ext cx="4540706" cy="4557884"/>
          </a:xfrm>
        </p:spPr>
      </p:pic>
      <p:sp>
        <p:nvSpPr>
          <p:cNvPr id="6" name="TextBox 5"/>
          <p:cNvSpPr txBox="1"/>
          <p:nvPr/>
        </p:nvSpPr>
        <p:spPr>
          <a:xfrm>
            <a:off x="514835" y="6208448"/>
            <a:ext cx="174879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Total closeness</a:t>
            </a:r>
          </a:p>
        </p:txBody>
      </p:sp>
    </p:spTree>
    <p:extLst>
      <p:ext uri="{BB962C8B-B14F-4D97-AF65-F5344CB8AC3E}">
        <p14:creationId xmlns:p14="http://schemas.microsoft.com/office/powerpoint/2010/main" val="32908964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2144" y="558327"/>
            <a:ext cx="3355160" cy="3967477"/>
          </a:xfrm>
          <a:prstGeom prst="rect">
            <a:avLst/>
          </a:prstGeo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1942" y="682008"/>
            <a:ext cx="3820058" cy="4239217"/>
          </a:xfrm>
          <a:prstGeom prst="rect">
            <a:avLst/>
          </a:prstGeom>
        </p:spPr>
      </p:pic>
      <p:sp>
        <p:nvSpPr>
          <p:cNvPr id="7" name="TextBox 6"/>
          <p:cNvSpPr txBox="1"/>
          <p:nvPr/>
        </p:nvSpPr>
        <p:spPr>
          <a:xfrm>
            <a:off x="5210175" y="0"/>
            <a:ext cx="174879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In-closeness</a:t>
            </a:r>
          </a:p>
        </p:txBody>
      </p:sp>
      <p:sp>
        <p:nvSpPr>
          <p:cNvPr id="8" name="TextBox 7"/>
          <p:cNvSpPr txBox="1"/>
          <p:nvPr/>
        </p:nvSpPr>
        <p:spPr>
          <a:xfrm>
            <a:off x="9479966" y="10163"/>
            <a:ext cx="160401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Out-closeness</a:t>
            </a:r>
          </a:p>
        </p:txBody>
      </p:sp>
      <p:pic>
        <p:nvPicPr>
          <p:cNvPr id="10" name="Picture 9"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8327"/>
            <a:ext cx="3629837" cy="3956523"/>
          </a:xfrm>
          <a:prstGeom prst="rect">
            <a:avLst/>
          </a:prstGeom>
        </p:spPr>
      </p:pic>
      <p:sp>
        <p:nvSpPr>
          <p:cNvPr id="11" name="TextBox 10"/>
          <p:cNvSpPr txBox="1"/>
          <p:nvPr/>
        </p:nvSpPr>
        <p:spPr>
          <a:xfrm>
            <a:off x="1132932" y="10163"/>
            <a:ext cx="174879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Total-closeness</a:t>
            </a:r>
          </a:p>
        </p:txBody>
      </p:sp>
      <p:sp>
        <p:nvSpPr>
          <p:cNvPr id="12" name="TextBox 11"/>
          <p:cNvSpPr txBox="1"/>
          <p:nvPr/>
        </p:nvSpPr>
        <p:spPr>
          <a:xfrm>
            <a:off x="9262796" y="4921225"/>
            <a:ext cx="2857500" cy="186974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rPr>
              <a:t> [1] "Suppression, Constitutive </a:t>
            </a:r>
            <a:r>
              <a:rPr kumimoji="0" lang="en-US" sz="1050" b="0" i="0" u="none" strike="noStrike" kern="1200" cap="none" spc="0" normalizeH="0" baseline="0" noProof="0" dirty="0" err="1">
                <a:ln>
                  <a:noFill/>
                </a:ln>
                <a:solidFill>
                  <a:srgbClr val="FFFFFF"/>
                </a:solidFill>
                <a:effectLst/>
                <a:uLnTx/>
                <a:uFillTx/>
                <a:latin typeface="Calibri" panose="020F0502020204030204"/>
                <a:ea typeface="+mn-ea"/>
                <a:cs typeface="+mn-cs"/>
              </a:rPr>
              <a:t>androstane</a:t>
            </a:r>
            <a:r>
              <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rPr>
              <a:t> receptor, NR1l3"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rPr>
              <a:t> [2] "Activation, NRF2"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rPr>
              <a:t> [3] "Activation, NR1H4"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rPr>
              <a:t> [4] "Activation, AHR"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rPr>
              <a:t> [5] "Activation, PPAR?"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rPr>
              <a:t> [6] "</a:t>
            </a:r>
            <a:r>
              <a:rPr kumimoji="0" lang="en-US" sz="1050" b="0" i="0" u="none" strike="noStrike" kern="1200" cap="none" spc="0" normalizeH="0" baseline="0" noProof="0" dirty="0" err="1">
                <a:ln>
                  <a:noFill/>
                </a:ln>
                <a:solidFill>
                  <a:srgbClr val="FFFFFF"/>
                </a:solidFill>
                <a:effectLst/>
                <a:uLnTx/>
                <a:uFillTx/>
                <a:latin typeface="Calibri" panose="020F0502020204030204"/>
                <a:ea typeface="+mn-ea"/>
                <a:cs typeface="+mn-cs"/>
              </a:rPr>
              <a:t>Thyroperoxidase</a:t>
            </a:r>
            <a:r>
              <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rPr>
              <a:t>, Inhibition"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rPr>
              <a:t> [7] "Inhibition, Na+/I- symporter (NIS)"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rPr>
              <a:t> [8] "Inhibition, </a:t>
            </a:r>
            <a:r>
              <a:rPr kumimoji="0" lang="en-US" sz="1050" b="0" i="0" u="none" strike="noStrike" kern="1200" cap="none" spc="0" normalizeH="0" baseline="0" noProof="0" dirty="0" err="1">
                <a:ln>
                  <a:noFill/>
                </a:ln>
                <a:solidFill>
                  <a:srgbClr val="FFFFFF"/>
                </a:solidFill>
                <a:effectLst/>
                <a:uLnTx/>
                <a:uFillTx/>
                <a:latin typeface="Calibri" panose="020F0502020204030204"/>
                <a:ea typeface="+mn-ea"/>
                <a:cs typeface="+mn-cs"/>
              </a:rPr>
              <a:t>Iodotyrosine</a:t>
            </a:r>
            <a:r>
              <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rPr>
              <a:t> deiodinase (IYD)"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rPr>
              <a:t> [9] "Decreased, Thyroidal iodide uptake"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rPr>
              <a:t>[10] "Inhibition, Dual oxidase"</a:t>
            </a:r>
          </a:p>
        </p:txBody>
      </p:sp>
      <p:sp>
        <p:nvSpPr>
          <p:cNvPr id="15" name="TextBox 14"/>
          <p:cNvSpPr txBox="1"/>
          <p:nvPr/>
        </p:nvSpPr>
        <p:spPr>
          <a:xfrm>
            <a:off x="4042144" y="5023619"/>
            <a:ext cx="3177806" cy="178510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[1] "Alterations, Food-web structures"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[2] "Increased, Alterations of food-web structures"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[3] "Alteration, Food-web structures"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[4] "Decline, Population"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[5] "Reproductive failure"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[6] "Death/Failure, Colony"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[7] "Weakened, Colony"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[8] "impaired, Hive thermoregulation"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[9] "Decrease, Number of worker bees"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[10] "impaired, Larval development"  </a:t>
            </a:r>
          </a:p>
        </p:txBody>
      </p:sp>
      <p:sp>
        <p:nvSpPr>
          <p:cNvPr id="18" name="TextBox 17"/>
          <p:cNvSpPr txBox="1"/>
          <p:nvPr/>
        </p:nvSpPr>
        <p:spPr>
          <a:xfrm>
            <a:off x="0" y="4854342"/>
            <a:ext cx="3562084" cy="19543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[1] "Increase, Oxidative Stress"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[2] "Increase, Pericardial edema"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[3] "Altered, Cardiovascular development/function"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[4] "Up Regulation, CYP1A1"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[5] "Altered regulation, AHR nuclear translocator (ARNT)-dependent pathways"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[6] "Increase, Mortality"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[7] "N/A, Mitochondrial dysfunction 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[8] "Activation, NADPH Oxidase"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[9] "Activation, AHR"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[10] "Decline, Population"   </a:t>
            </a:r>
          </a:p>
        </p:txBody>
      </p:sp>
    </p:spTree>
    <p:extLst>
      <p:ext uri="{BB962C8B-B14F-4D97-AF65-F5344CB8AC3E}">
        <p14:creationId xmlns:p14="http://schemas.microsoft.com/office/powerpoint/2010/main" val="19215812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210175" y="20326"/>
            <a:ext cx="174879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In-closeness</a:t>
            </a:r>
          </a:p>
        </p:txBody>
      </p:sp>
      <p:sp>
        <p:nvSpPr>
          <p:cNvPr id="8" name="TextBox 7"/>
          <p:cNvSpPr txBox="1"/>
          <p:nvPr/>
        </p:nvSpPr>
        <p:spPr>
          <a:xfrm>
            <a:off x="9304255" y="81234"/>
            <a:ext cx="160401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Out-closeness</a:t>
            </a:r>
          </a:p>
        </p:txBody>
      </p:sp>
      <p:sp>
        <p:nvSpPr>
          <p:cNvPr id="11" name="TextBox 10"/>
          <p:cNvSpPr txBox="1"/>
          <p:nvPr/>
        </p:nvSpPr>
        <p:spPr>
          <a:xfrm>
            <a:off x="1282223" y="15002"/>
            <a:ext cx="174879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Total-closeness</a:t>
            </a:r>
          </a:p>
        </p:txBody>
      </p:sp>
      <p:pic>
        <p:nvPicPr>
          <p:cNvPr id="20" name="Picture 19"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7173" y="402576"/>
            <a:ext cx="4123052" cy="4074290"/>
          </a:xfrm>
          <a:prstGeom prst="rect">
            <a:avLst/>
          </a:prstGeom>
        </p:spPr>
      </p:pic>
      <p:pic>
        <p:nvPicPr>
          <p:cNvPr id="13" name="Picture 1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0566"/>
            <a:ext cx="4000036" cy="3936206"/>
          </a:xfrm>
          <a:prstGeom prst="rect">
            <a:avLst/>
          </a:prstGeom>
        </p:spPr>
      </p:pic>
      <p:pic>
        <p:nvPicPr>
          <p:cNvPr id="2" name="Picture 1"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0701" y="415495"/>
            <a:ext cx="4112142" cy="3971277"/>
          </a:xfrm>
          <a:prstGeom prst="rect">
            <a:avLst/>
          </a:prstGeom>
        </p:spPr>
      </p:pic>
      <p:sp>
        <p:nvSpPr>
          <p:cNvPr id="19" name="TextBox 18"/>
          <p:cNvSpPr txBox="1"/>
          <p:nvPr/>
        </p:nvSpPr>
        <p:spPr>
          <a:xfrm>
            <a:off x="9262796" y="4921225"/>
            <a:ext cx="2857500" cy="186974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rPr>
              <a:t> [1] "Suppression, Constitutive </a:t>
            </a:r>
            <a:r>
              <a:rPr kumimoji="0" lang="en-US" sz="1050" b="0" i="0" u="none" strike="noStrike" kern="1200" cap="none" spc="0" normalizeH="0" baseline="0" noProof="0" dirty="0" err="1">
                <a:ln>
                  <a:noFill/>
                </a:ln>
                <a:solidFill>
                  <a:srgbClr val="FFFFFF"/>
                </a:solidFill>
                <a:effectLst/>
                <a:uLnTx/>
                <a:uFillTx/>
                <a:latin typeface="Calibri" panose="020F0502020204030204"/>
                <a:ea typeface="+mn-ea"/>
                <a:cs typeface="+mn-cs"/>
              </a:rPr>
              <a:t>androstane</a:t>
            </a:r>
            <a:r>
              <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rPr>
              <a:t> receptor, NR1l3"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rPr>
              <a:t> [2] "Activation, NRF2"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rPr>
              <a:t> [3] "Activation, NR1H4"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rPr>
              <a:t> [4] "Activation, AHR"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rPr>
              <a:t> [5] "Activation, PPAR?"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rPr>
              <a:t> [6] "</a:t>
            </a:r>
            <a:r>
              <a:rPr kumimoji="0" lang="en-US" sz="1050" b="0" i="0" u="none" strike="noStrike" kern="1200" cap="none" spc="0" normalizeH="0" baseline="0" noProof="0" dirty="0" err="1">
                <a:ln>
                  <a:noFill/>
                </a:ln>
                <a:solidFill>
                  <a:srgbClr val="FFFFFF"/>
                </a:solidFill>
                <a:effectLst/>
                <a:uLnTx/>
                <a:uFillTx/>
                <a:latin typeface="Calibri" panose="020F0502020204030204"/>
                <a:ea typeface="+mn-ea"/>
                <a:cs typeface="+mn-cs"/>
              </a:rPr>
              <a:t>Thyroperoxidase</a:t>
            </a:r>
            <a:r>
              <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rPr>
              <a:t>, Inhibition"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rPr>
              <a:t> [7] "Inhibition, Na+/I- symporter (NIS)"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rPr>
              <a:t> [8] "Inhibition, </a:t>
            </a:r>
            <a:r>
              <a:rPr kumimoji="0" lang="en-US" sz="1050" b="0" i="0" u="none" strike="noStrike" kern="1200" cap="none" spc="0" normalizeH="0" baseline="0" noProof="0" dirty="0" err="1">
                <a:ln>
                  <a:noFill/>
                </a:ln>
                <a:solidFill>
                  <a:srgbClr val="FFFFFF"/>
                </a:solidFill>
                <a:effectLst/>
                <a:uLnTx/>
                <a:uFillTx/>
                <a:latin typeface="Calibri" panose="020F0502020204030204"/>
                <a:ea typeface="+mn-ea"/>
                <a:cs typeface="+mn-cs"/>
              </a:rPr>
              <a:t>Iodotyrosine</a:t>
            </a:r>
            <a:r>
              <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rPr>
              <a:t> deiodinase (IYD)"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rPr>
              <a:t> [9] "Decreased, Thyroidal iodide uptake"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rPr>
              <a:t>[10] "Inhibition, Dual oxidase"</a:t>
            </a:r>
          </a:p>
        </p:txBody>
      </p:sp>
      <p:sp>
        <p:nvSpPr>
          <p:cNvPr id="21" name="TextBox 20"/>
          <p:cNvSpPr txBox="1"/>
          <p:nvPr/>
        </p:nvSpPr>
        <p:spPr>
          <a:xfrm>
            <a:off x="4042144" y="5023619"/>
            <a:ext cx="3177806" cy="178510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[1] "Alterations, Food-web structures"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[2] "Increased, Alterations of food-web structures"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[3] "Alteration, Food-web structures"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[4] "Decline, Population"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[5] "Reproductive failure"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[6] "Death/Failure, Colony"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[7] "Weakened, Colony"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[8] "impaired, Hive thermoregulation"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[9] "Decrease, Number of worker bees"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[10] "impaired, Larval development"  </a:t>
            </a:r>
          </a:p>
        </p:txBody>
      </p:sp>
      <p:sp>
        <p:nvSpPr>
          <p:cNvPr id="22" name="TextBox 21"/>
          <p:cNvSpPr txBox="1"/>
          <p:nvPr/>
        </p:nvSpPr>
        <p:spPr>
          <a:xfrm>
            <a:off x="0" y="4854342"/>
            <a:ext cx="3562084" cy="195438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[1] "Increase, Oxidative Stress"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[2] "Increase, Pericardial edema"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[3] "Altered, Cardiovascular development/function"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[4] "Up Regulation, CYP1A1"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[5] "Altered regulation, AHR nuclear translocator (ARNT)-dependent pathways"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[6] "Increase, Mortality"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[7] "N/A, Mitochondrial dysfunction 1"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[8] "Activation, NADPH Oxidase"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[9] "Activation, AHR"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[10] "Decline, Population"   </a:t>
            </a:r>
          </a:p>
        </p:txBody>
      </p:sp>
    </p:spTree>
    <p:extLst>
      <p:ext uri="{BB962C8B-B14F-4D97-AF65-F5344CB8AC3E}">
        <p14:creationId xmlns:p14="http://schemas.microsoft.com/office/powerpoint/2010/main" val="4251017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8720" y="472440"/>
            <a:ext cx="3931920" cy="1737360"/>
          </a:xfrm>
        </p:spPr>
        <p:txBody>
          <a:bodyPr>
            <a:normAutofit/>
          </a:bodyPr>
          <a:lstStyle/>
          <a:p>
            <a:r>
              <a:rPr lang="en-US" sz="4000" dirty="0">
                <a:solidFill>
                  <a:srgbClr val="92D050"/>
                </a:solidFill>
              </a:rPr>
              <a:t>Outline for talk</a:t>
            </a:r>
          </a:p>
        </p:txBody>
      </p:sp>
      <p:sp>
        <p:nvSpPr>
          <p:cNvPr id="6" name="Text Placeholder 5"/>
          <p:cNvSpPr>
            <a:spLocks noGrp="1"/>
          </p:cNvSpPr>
          <p:nvPr>
            <p:ph type="body" sz="half" idx="2"/>
          </p:nvPr>
        </p:nvSpPr>
        <p:spPr>
          <a:xfrm>
            <a:off x="1188720" y="2209800"/>
            <a:ext cx="3931920" cy="3017520"/>
          </a:xfrm>
        </p:spPr>
        <p:txBody>
          <a:bodyPr>
            <a:normAutofit/>
          </a:bodyPr>
          <a:lstStyle/>
          <a:p>
            <a:r>
              <a:rPr lang="en-US" sz="2400" dirty="0">
                <a:solidFill>
                  <a:schemeClr val="bg1"/>
                </a:solidFill>
              </a:rPr>
              <a:t>Intro to networks</a:t>
            </a:r>
          </a:p>
          <a:p>
            <a:r>
              <a:rPr lang="en-US" sz="2400" dirty="0">
                <a:solidFill>
                  <a:schemeClr val="bg1"/>
                </a:solidFill>
              </a:rPr>
              <a:t>Creating and importing networks into R</a:t>
            </a:r>
          </a:p>
          <a:p>
            <a:r>
              <a:rPr lang="en-US" sz="2400" dirty="0">
                <a:solidFill>
                  <a:schemeClr val="bg1"/>
                </a:solidFill>
              </a:rPr>
              <a:t>Visualization of networks</a:t>
            </a:r>
          </a:p>
          <a:p>
            <a:r>
              <a:rPr lang="en-US" sz="2400" dirty="0">
                <a:solidFill>
                  <a:schemeClr val="bg1"/>
                </a:solidFill>
              </a:rPr>
              <a:t>Some sample network analyses</a:t>
            </a:r>
          </a:p>
          <a:p>
            <a:endParaRPr lang="en-US" sz="2000" dirty="0"/>
          </a:p>
        </p:txBody>
      </p:sp>
      <p:sp>
        <p:nvSpPr>
          <p:cNvPr id="7" name="TextBox 6"/>
          <p:cNvSpPr txBox="1"/>
          <p:nvPr/>
        </p:nvSpPr>
        <p:spPr>
          <a:xfrm>
            <a:off x="6603488" y="5590340"/>
            <a:ext cx="3609291" cy="646331"/>
          </a:xfrm>
          <a:prstGeom prst="rect">
            <a:avLst/>
          </a:prstGeom>
          <a:noFill/>
        </p:spPr>
        <p:txBody>
          <a:bodyPr wrap="square" rtlCol="0">
            <a:spAutoFit/>
          </a:bodyPr>
          <a:lstStyle/>
          <a:p>
            <a:r>
              <a:rPr lang="en-US" sz="1200" dirty="0">
                <a:solidFill>
                  <a:schemeClr val="bg1"/>
                </a:solidFill>
              </a:rPr>
              <a:t>The AOPWiki Network (from Pollesch et al., 2019</a:t>
            </a:r>
            <a:r>
              <a:rPr lang="en-US" sz="1200" i="1" dirty="0">
                <a:solidFill>
                  <a:schemeClr val="bg1"/>
                </a:solidFill>
              </a:rPr>
              <a:t>)</a:t>
            </a:r>
          </a:p>
          <a:p>
            <a:r>
              <a:rPr lang="en-US" sz="1200" i="1" dirty="0">
                <a:solidFill>
                  <a:schemeClr val="bg1"/>
                </a:solidFill>
              </a:rPr>
              <a:t>Package: igraph – default layout with modified node colors and size. Labels and arrows removed.</a:t>
            </a:r>
            <a:endParaRPr lang="en-US" sz="1200" dirty="0">
              <a:solidFill>
                <a:schemeClr val="bg1"/>
              </a:solidFill>
            </a:endParaRPr>
          </a:p>
        </p:txBody>
      </p:sp>
      <p:pic>
        <p:nvPicPr>
          <p:cNvPr id="8" name="Picture 7" descr="Screen Clipping"/>
          <p:cNvPicPr>
            <a:picLocks noChangeAspect="1"/>
          </p:cNvPicPr>
          <p:nvPr/>
        </p:nvPicPr>
        <p:blipFill rotWithShape="1">
          <a:blip r:embed="rId2"/>
          <a:srcRect t="4109" r="3" b="5857"/>
          <a:stretch/>
        </p:blipFill>
        <p:spPr>
          <a:xfrm>
            <a:off x="5988157" y="1097280"/>
            <a:ext cx="4741120" cy="4493060"/>
          </a:xfrm>
          <a:prstGeom prst="rect">
            <a:avLst/>
          </a:prstGeom>
        </p:spPr>
      </p:pic>
      <p:grpSp>
        <p:nvGrpSpPr>
          <p:cNvPr id="12" name="Group 11">
            <a:extLst>
              <a:ext uri="{FF2B5EF4-FFF2-40B4-BE49-F238E27FC236}">
                <a16:creationId xmlns:a16="http://schemas.microsoft.com/office/drawing/2014/main" id="{7CAB06B3-A664-47A1-927C-598A0820383E}"/>
              </a:ext>
            </a:extLst>
          </p:cNvPr>
          <p:cNvGrpSpPr/>
          <p:nvPr/>
        </p:nvGrpSpPr>
        <p:grpSpPr>
          <a:xfrm>
            <a:off x="11373385" y="6065032"/>
            <a:ext cx="698267" cy="671666"/>
            <a:chOff x="10939346" y="5553307"/>
            <a:chExt cx="1170878" cy="1126273"/>
          </a:xfrm>
        </p:grpSpPr>
        <p:sp>
          <p:nvSpPr>
            <p:cNvPr id="13" name="Rectangle 12">
              <a:extLst>
                <a:ext uri="{FF2B5EF4-FFF2-40B4-BE49-F238E27FC236}">
                  <a16:creationId xmlns:a16="http://schemas.microsoft.com/office/drawing/2014/main" id="{77496AF5-9AF7-4CC5-8CBF-13B47759280E}"/>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C0B15E3-F6F1-4D2D-AD7C-6801B3B15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3641725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607" y="375993"/>
            <a:ext cx="3932237" cy="739074"/>
          </a:xfrm>
        </p:spPr>
        <p:txBody>
          <a:bodyPr>
            <a:normAutofit fontScale="90000"/>
          </a:bodyPr>
          <a:lstStyle/>
          <a:p>
            <a:r>
              <a:rPr lang="en-US" dirty="0"/>
              <a:t>Closeness in the AOP context</a:t>
            </a:r>
          </a:p>
        </p:txBody>
      </p:sp>
      <p:sp>
        <p:nvSpPr>
          <p:cNvPr id="4" name="Text Placeholder 3"/>
          <p:cNvSpPr>
            <a:spLocks noGrp="1"/>
          </p:cNvSpPr>
          <p:nvPr>
            <p:ph type="body" sz="half" idx="2"/>
          </p:nvPr>
        </p:nvSpPr>
        <p:spPr>
          <a:xfrm>
            <a:off x="583607" y="1115066"/>
            <a:ext cx="4382531" cy="5940253"/>
          </a:xfrm>
        </p:spPr>
        <p:txBody>
          <a:bodyPr>
            <a:normAutofit/>
          </a:bodyPr>
          <a:lstStyle/>
          <a:p>
            <a:pPr marL="342900" indent="-342900">
              <a:buClr>
                <a:srgbClr val="7030A0"/>
              </a:buClr>
              <a:buFont typeface="Arial" panose="020B0604020202020204" pitchFamily="34" charset="0"/>
              <a:buChar char="•"/>
            </a:pPr>
            <a:r>
              <a:rPr lang="en-US" sz="2000" dirty="0"/>
              <a:t>When paths are considered without direction, closeness does not seem to distinguish well between KEs, other than to point out the relevance of knowing the Component structure of the network</a:t>
            </a:r>
          </a:p>
          <a:p>
            <a:pPr marL="342900" indent="-342900">
              <a:buClr>
                <a:srgbClr val="7030A0"/>
              </a:buClr>
              <a:buFont typeface="Arial" panose="020B0604020202020204" pitchFamily="34" charset="0"/>
              <a:buChar char="•"/>
            </a:pPr>
            <a:r>
              <a:rPr lang="en-US" sz="2000" dirty="0"/>
              <a:t>When in- and out-closeness are considered, we see that the effect of the component structure is still present, but not as dramatically</a:t>
            </a:r>
          </a:p>
          <a:p>
            <a:pPr marL="342900" indent="-342900">
              <a:buClr>
                <a:srgbClr val="7030A0"/>
              </a:buClr>
              <a:buFont typeface="Arial" panose="020B0604020202020204" pitchFamily="34" charset="0"/>
              <a:buChar char="•"/>
            </a:pPr>
            <a:r>
              <a:rPr lang="en-US" sz="2000" dirty="0"/>
              <a:t>In-closeness determines those KEs with the average shortest paths upstream</a:t>
            </a:r>
          </a:p>
          <a:p>
            <a:pPr marL="342900" indent="-342900">
              <a:buClr>
                <a:srgbClr val="7030A0"/>
              </a:buClr>
              <a:buFont typeface="Arial" panose="020B0604020202020204" pitchFamily="34" charset="0"/>
              <a:buChar char="•"/>
            </a:pPr>
            <a:r>
              <a:rPr lang="en-US" sz="2000" dirty="0"/>
              <a:t>Out-closeness determines those KEs with the average shortest paths downstream</a:t>
            </a:r>
          </a:p>
          <a:p>
            <a:pPr marL="342900" indent="-342900">
              <a:buClr>
                <a:srgbClr val="7030A0"/>
              </a:buClr>
              <a:buFont typeface="Arial" panose="020B0604020202020204" pitchFamily="34" charset="0"/>
              <a:buChar char="•"/>
            </a:pPr>
            <a:r>
              <a:rPr lang="en-US" sz="2000" dirty="0"/>
              <a:t>These analyses may gain relevance by considering MIE to AO paths</a:t>
            </a: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5776" y="230498"/>
            <a:ext cx="3166831" cy="3116296"/>
          </a:xfrm>
          <a:prstGeom prst="rect">
            <a:avLst/>
          </a:prstGeom>
        </p:spPr>
      </p:pic>
      <p:sp>
        <p:nvSpPr>
          <p:cNvPr id="5" name="TextBox 4"/>
          <p:cNvSpPr txBox="1"/>
          <p:nvPr/>
        </p:nvSpPr>
        <p:spPr>
          <a:xfrm>
            <a:off x="6103475" y="53149"/>
            <a:ext cx="217306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Total closeness</a:t>
            </a:r>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6271" y="1781312"/>
            <a:ext cx="3407686" cy="3367384"/>
          </a:xfrm>
          <a:prstGeom prst="rect">
            <a:avLst/>
          </a:prstGeom>
        </p:spPr>
      </p:pic>
      <p:pic>
        <p:nvPicPr>
          <p:cNvPr id="9" name="Picture 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716" y="3611309"/>
            <a:ext cx="3266580" cy="3154680"/>
          </a:xfrm>
          <a:prstGeom prst="rect">
            <a:avLst/>
          </a:prstGeom>
        </p:spPr>
      </p:pic>
      <p:sp>
        <p:nvSpPr>
          <p:cNvPr id="6" name="TextBox 5"/>
          <p:cNvSpPr txBox="1"/>
          <p:nvPr/>
        </p:nvSpPr>
        <p:spPr>
          <a:xfrm>
            <a:off x="9402935" y="1550479"/>
            <a:ext cx="189435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In-closeness</a:t>
            </a:r>
          </a:p>
        </p:txBody>
      </p:sp>
      <p:sp>
        <p:nvSpPr>
          <p:cNvPr id="8" name="TextBox 7"/>
          <p:cNvSpPr txBox="1"/>
          <p:nvPr/>
        </p:nvSpPr>
        <p:spPr>
          <a:xfrm>
            <a:off x="6091656" y="3380476"/>
            <a:ext cx="207506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rPr>
              <a:t>Out-closeness</a:t>
            </a:r>
          </a:p>
        </p:txBody>
      </p:sp>
    </p:spTree>
    <p:extLst>
      <p:ext uri="{BB962C8B-B14F-4D97-AF65-F5344CB8AC3E}">
        <p14:creationId xmlns:p14="http://schemas.microsoft.com/office/powerpoint/2010/main" val="28466153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5887" y="141526"/>
            <a:ext cx="3932237" cy="739074"/>
          </a:xfrm>
        </p:spPr>
        <p:txBody>
          <a:bodyPr>
            <a:normAutofit/>
          </a:bodyPr>
          <a:lstStyle/>
          <a:p>
            <a:r>
              <a:rPr lang="en-US" dirty="0"/>
              <a:t>Eccentricity Map</a:t>
            </a:r>
          </a:p>
        </p:txBody>
      </p:sp>
      <p:sp>
        <p:nvSpPr>
          <p:cNvPr id="4" name="Text Placeholder 3"/>
          <p:cNvSpPr>
            <a:spLocks noGrp="1"/>
          </p:cNvSpPr>
          <p:nvPr>
            <p:ph type="body" sz="half" idx="2"/>
          </p:nvPr>
        </p:nvSpPr>
        <p:spPr>
          <a:xfrm>
            <a:off x="7395887" y="880599"/>
            <a:ext cx="4382531" cy="5940253"/>
          </a:xfrm>
        </p:spPr>
        <p:txBody>
          <a:bodyPr>
            <a:normAutofit/>
          </a:bodyPr>
          <a:lstStyle/>
          <a:p>
            <a:r>
              <a:rPr lang="en-US" i="1" dirty="0"/>
              <a:t>Eccentricity</a:t>
            </a:r>
            <a:r>
              <a:rPr lang="en-US" dirty="0"/>
              <a:t> is defined to be maximum of the shortest path lengths between a given node and all other nodes in the network.  </a:t>
            </a:r>
          </a:p>
          <a:p>
            <a:r>
              <a:rPr lang="en-US" dirty="0"/>
              <a:t>Eccentricity values indicate which nodes may the most difficult to reach within a network.  </a:t>
            </a:r>
          </a:p>
          <a:p>
            <a:r>
              <a:rPr lang="en-US" dirty="0"/>
              <a:t>In a disconnected network, if no paths between nodes exist, this would lead to infinite eccentricity values, however, if eccentricity is calculated within components, infinite values can be avoided.</a:t>
            </a:r>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16" y="141526"/>
            <a:ext cx="6667877" cy="6533083"/>
          </a:xfrm>
          <a:prstGeom prst="rect">
            <a:avLst/>
          </a:prstGeom>
        </p:spPr>
      </p:pic>
    </p:spTree>
    <p:extLst>
      <p:ext uri="{BB962C8B-B14F-4D97-AF65-F5344CB8AC3E}">
        <p14:creationId xmlns:p14="http://schemas.microsoft.com/office/powerpoint/2010/main" val="39361277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005" y="141526"/>
            <a:ext cx="6173061" cy="6458851"/>
          </a:xfrm>
          <a:prstGeom prst="rect">
            <a:avLst/>
          </a:prstGeom>
        </p:spPr>
      </p:pic>
      <p:sp>
        <p:nvSpPr>
          <p:cNvPr id="2" name="Title 1"/>
          <p:cNvSpPr>
            <a:spLocks noGrp="1"/>
          </p:cNvSpPr>
          <p:nvPr>
            <p:ph type="title"/>
          </p:nvPr>
        </p:nvSpPr>
        <p:spPr>
          <a:xfrm>
            <a:off x="7395887" y="141526"/>
            <a:ext cx="3932237" cy="739074"/>
          </a:xfrm>
        </p:spPr>
        <p:txBody>
          <a:bodyPr>
            <a:normAutofit/>
          </a:bodyPr>
          <a:lstStyle/>
          <a:p>
            <a:r>
              <a:rPr lang="en-US" dirty="0"/>
              <a:t>Eccentricity Map</a:t>
            </a:r>
          </a:p>
        </p:txBody>
      </p:sp>
      <p:sp>
        <p:nvSpPr>
          <p:cNvPr id="4" name="Text Placeholder 3"/>
          <p:cNvSpPr>
            <a:spLocks noGrp="1"/>
          </p:cNvSpPr>
          <p:nvPr>
            <p:ph type="body" sz="half" idx="2"/>
          </p:nvPr>
        </p:nvSpPr>
        <p:spPr>
          <a:xfrm>
            <a:off x="7395887" y="880599"/>
            <a:ext cx="4382531" cy="5940253"/>
          </a:xfrm>
        </p:spPr>
        <p:txBody>
          <a:bodyPr>
            <a:normAutofit/>
          </a:bodyPr>
          <a:lstStyle/>
          <a:p>
            <a:r>
              <a:rPr lang="en-US" dirty="0"/>
              <a:t>Eccentricity values are again bi-modal, based on inclusion in the largest connected component.  </a:t>
            </a:r>
            <a:br>
              <a:rPr lang="en-US" dirty="0"/>
            </a:br>
            <a:br>
              <a:rPr lang="en-US" dirty="0"/>
            </a:br>
            <a:r>
              <a:rPr lang="en-US" dirty="0"/>
              <a:t>In an undirected sense, the most eccentric KEs in the AOPwiki are </a:t>
            </a:r>
            <a:r>
              <a:rPr lang="en-US" dirty="0">
                <a:solidFill>
                  <a:srgbClr val="09E9E9"/>
                </a:solidFill>
              </a:rPr>
              <a:t>Activation Glucocorticoid Receptor</a:t>
            </a:r>
            <a:r>
              <a:rPr lang="en-US" dirty="0"/>
              <a:t>, </a:t>
            </a:r>
            <a:r>
              <a:rPr lang="en-US" dirty="0">
                <a:solidFill>
                  <a:srgbClr val="00FFFF"/>
                </a:solidFill>
              </a:rPr>
              <a:t>Reproductive Failure</a:t>
            </a:r>
            <a:r>
              <a:rPr lang="en-US" dirty="0"/>
              <a:t>, and </a:t>
            </a:r>
            <a:r>
              <a:rPr lang="en-US" dirty="0">
                <a:solidFill>
                  <a:srgbClr val="00FFFF"/>
                </a:solidFill>
              </a:rPr>
              <a:t>Inhibition 4-hydroxyphenyl-pyruvate dioxygenase (HPPD) enzyme</a:t>
            </a: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5887" y="2832920"/>
            <a:ext cx="4070213" cy="3987932"/>
          </a:xfrm>
          <a:prstGeom prst="rect">
            <a:avLst/>
          </a:prstGeom>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0425" y="585077"/>
            <a:ext cx="876422" cy="1838582"/>
          </a:xfrm>
          <a:prstGeom prst="rect">
            <a:avLst/>
          </a:prstGeom>
        </p:spPr>
      </p:pic>
    </p:spTree>
    <p:extLst>
      <p:ext uri="{BB962C8B-B14F-4D97-AF65-F5344CB8AC3E}">
        <p14:creationId xmlns:p14="http://schemas.microsoft.com/office/powerpoint/2010/main" val="1101810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1532" y="4517526"/>
            <a:ext cx="3280410" cy="195438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[1] "N/A, Reproductive failure"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[2] "Inhibition, 4-hydroxyphenyl-pyruvate dioxygenase (HPPD) enzyme"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[3] "Activation, Glucocorticoid Receptor"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[4] "Increased, Plasma tyrosine"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[5] "Induction, IKB inhibitory protein"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[6] "Reduction, Eggshell thickness"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[7] "N/A, Breast Cancer"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[8] "Increased, Second Messenger Production"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[9] "Increased, Migration (Endothelial Cells)"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[10] "Increase, Cell Proliferation (Epithelial Cells)" </a:t>
            </a:r>
          </a:p>
        </p:txBody>
      </p:sp>
      <p:sp>
        <p:nvSpPr>
          <p:cNvPr id="8" name="Rectangle 7"/>
          <p:cNvSpPr/>
          <p:nvPr/>
        </p:nvSpPr>
        <p:spPr>
          <a:xfrm>
            <a:off x="4197871" y="526955"/>
            <a:ext cx="3463290" cy="2292935"/>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[1] "Tumorigenesis, Hepatocellular carcinoma"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[2] "Clonal Expansion/Cell Proliferation, to form Altered Hepatic Foci (AHF)"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[3] "Increased, Clonal Expansion / Cell </a:t>
            </a:r>
            <a:r>
              <a:rPr kumimoji="0" lang="en-US" sz="1100" b="0" i="0" u="none" strike="noStrike" kern="1200" cap="none" spc="0" normalizeH="0" baseline="0" noProof="0" dirty="0" err="1">
                <a:ln>
                  <a:noFill/>
                </a:ln>
                <a:solidFill>
                  <a:srgbClr val="FFFFFF"/>
                </a:solidFill>
                <a:effectLst/>
                <a:uLnTx/>
                <a:uFillTx/>
                <a:latin typeface="Calibri" panose="020F0502020204030204"/>
                <a:ea typeface="+mn-ea"/>
                <a:cs typeface="+mn-cs"/>
              </a:rPr>
              <a:t>Proliferatin</a:t>
            </a: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to form Pre-Neoplastic Altered Hepatic Foci"</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[4] "Increased, Proliferation/Clonal Expansion of Mutant Cells (Pre-Neoplastic Lesions/Altered H"</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[5] "Reproductive failure"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[6] "N/A, Hypertension"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[7] "Increase, Site of Contact Nasal Tumors"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[8] "Increase, Mutations in Critical Genes"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[9] "Increased, Induced Mutations in Critical Genes"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[10] "Defect of Embryogenesis"  </a:t>
            </a:r>
          </a:p>
        </p:txBody>
      </p:sp>
      <p:sp>
        <p:nvSpPr>
          <p:cNvPr id="10" name="Rectangle 9"/>
          <p:cNvSpPr/>
          <p:nvPr/>
        </p:nvSpPr>
        <p:spPr>
          <a:xfrm>
            <a:off x="8531076" y="4618434"/>
            <a:ext cx="3185160" cy="195438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[1] "Inhibition, Dual oxidase"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[2] "Inhibition, </a:t>
            </a:r>
            <a:r>
              <a:rPr kumimoji="0" lang="en-US" sz="1100" b="0" i="0" u="none" strike="noStrike" kern="1200" cap="none" spc="0" normalizeH="0" baseline="0" noProof="0" dirty="0" err="1">
                <a:ln>
                  <a:noFill/>
                </a:ln>
                <a:solidFill>
                  <a:srgbClr val="FFFFFF"/>
                </a:solidFill>
                <a:effectLst/>
                <a:uLnTx/>
                <a:uFillTx/>
                <a:latin typeface="Calibri" panose="020F0502020204030204"/>
                <a:ea typeface="+mn-ea"/>
                <a:cs typeface="+mn-cs"/>
              </a:rPr>
              <a:t>Pendrin</a:t>
            </a: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[3] "Inhibition, </a:t>
            </a:r>
            <a:r>
              <a:rPr kumimoji="0" lang="en-US" sz="1100" b="0" i="0" u="none" strike="noStrike" kern="1200" cap="none" spc="0" normalizeH="0" baseline="0" noProof="0" dirty="0" err="1">
                <a:ln>
                  <a:noFill/>
                </a:ln>
                <a:solidFill>
                  <a:srgbClr val="FFFFFF"/>
                </a:solidFill>
                <a:effectLst/>
                <a:uLnTx/>
                <a:uFillTx/>
                <a:latin typeface="Calibri" panose="020F0502020204030204"/>
                <a:ea typeface="+mn-ea"/>
                <a:cs typeface="+mn-cs"/>
              </a:rPr>
              <a:t>Iodotyrosine</a:t>
            </a: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deiodinase (IYD)"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[4] "Inhibition, Na+/I- symporter (NIS)"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[5] "Inhibition, Ca++ ATPase"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[6] "Binding of agonist, Ionotropic glutamate receptors"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[7] "Decreased, Thyroidal iodide uptake"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[8] "Binding of agonist, NMDARs"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[9] "</a:t>
            </a:r>
            <a:r>
              <a:rPr kumimoji="0" lang="en-US" sz="1100" b="0" i="0" u="none" strike="noStrike" kern="1200" cap="none" spc="0" normalizeH="0" baseline="0" noProof="0" dirty="0" err="1">
                <a:ln>
                  <a:noFill/>
                </a:ln>
                <a:solidFill>
                  <a:srgbClr val="FFFFFF"/>
                </a:solidFill>
                <a:effectLst/>
                <a:uLnTx/>
                <a:uFillTx/>
                <a:latin typeface="Calibri" panose="020F0502020204030204"/>
                <a:ea typeface="+mn-ea"/>
                <a:cs typeface="+mn-cs"/>
              </a:rPr>
              <a:t>Thyroperoxidase</a:t>
            </a: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 Inhibition"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rPr>
              <a:t>[10] "Thyroid hormone synthesis, Decreased" </a:t>
            </a:r>
          </a:p>
        </p:txBody>
      </p:sp>
      <p:pic>
        <p:nvPicPr>
          <p:cNvPr id="11" name="Picture 10"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5315" y="57150"/>
            <a:ext cx="4077822" cy="3959154"/>
          </a:xfrm>
          <a:prstGeom prst="rect">
            <a:avLst/>
          </a:prstGeom>
        </p:spPr>
      </p:pic>
      <p:pic>
        <p:nvPicPr>
          <p:cNvPr id="12" name="Picture 1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9090" y="2840391"/>
            <a:ext cx="4077524" cy="3992575"/>
          </a:xfrm>
          <a:prstGeom prst="rect">
            <a:avLst/>
          </a:prstGeom>
        </p:spPr>
      </p:pic>
      <p:pic>
        <p:nvPicPr>
          <p:cNvPr id="13" name="Picture 1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752" y="-1"/>
            <a:ext cx="3942418" cy="4016305"/>
          </a:xfrm>
          <a:prstGeom prst="rect">
            <a:avLst/>
          </a:prstGeom>
        </p:spPr>
      </p:pic>
      <p:sp>
        <p:nvSpPr>
          <p:cNvPr id="14" name="TextBox 13"/>
          <p:cNvSpPr txBox="1"/>
          <p:nvPr/>
        </p:nvSpPr>
        <p:spPr>
          <a:xfrm>
            <a:off x="5123006" y="157623"/>
            <a:ext cx="150969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In-Eccentricity</a:t>
            </a:r>
          </a:p>
        </p:txBody>
      </p:sp>
      <p:sp>
        <p:nvSpPr>
          <p:cNvPr id="15" name="TextBox 14"/>
          <p:cNvSpPr txBox="1"/>
          <p:nvPr/>
        </p:nvSpPr>
        <p:spPr>
          <a:xfrm>
            <a:off x="9271682" y="4158195"/>
            <a:ext cx="170394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Out-Eccentricity</a:t>
            </a:r>
          </a:p>
        </p:txBody>
      </p:sp>
      <p:sp>
        <p:nvSpPr>
          <p:cNvPr id="16" name="TextBox 15"/>
          <p:cNvSpPr txBox="1"/>
          <p:nvPr/>
        </p:nvSpPr>
        <p:spPr>
          <a:xfrm>
            <a:off x="988211" y="4065865"/>
            <a:ext cx="190705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Total Eccentricity</a:t>
            </a:r>
          </a:p>
        </p:txBody>
      </p:sp>
    </p:spTree>
    <p:extLst>
      <p:ext uri="{BB962C8B-B14F-4D97-AF65-F5344CB8AC3E}">
        <p14:creationId xmlns:p14="http://schemas.microsoft.com/office/powerpoint/2010/main" val="4614586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5848546" y="400110"/>
            <a:ext cx="6276064" cy="77724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Calibri Light" panose="020F0302020204030204"/>
                <a:ea typeface="+mj-ea"/>
                <a:cs typeface="+mj-cs"/>
              </a:rPr>
              <a:t>Eccentricity in the AOP context</a:t>
            </a:r>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6244"/>
            <a:ext cx="2813240" cy="2731372"/>
          </a:xfrm>
          <a:prstGeom prst="rect">
            <a:avLst/>
          </a:prstGeom>
        </p:spPr>
      </p:pic>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10154"/>
            <a:ext cx="2813240" cy="2754630"/>
          </a:xfrm>
          <a:prstGeom prst="rect">
            <a:avLst/>
          </a:prstGeom>
        </p:spPr>
      </p:pic>
      <p:pic>
        <p:nvPicPr>
          <p:cNvPr id="9" name="Picture 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4054" y="2005077"/>
            <a:ext cx="2788138" cy="2840392"/>
          </a:xfrm>
          <a:prstGeom prst="rect">
            <a:avLst/>
          </a:prstGeom>
        </p:spPr>
      </p:pic>
      <p:sp>
        <p:nvSpPr>
          <p:cNvPr id="10" name="TextBox 9"/>
          <p:cNvSpPr txBox="1"/>
          <p:nvPr/>
        </p:nvSpPr>
        <p:spPr>
          <a:xfrm>
            <a:off x="3043016" y="1805022"/>
            <a:ext cx="1850214"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In-Eccentricity</a:t>
            </a:r>
          </a:p>
        </p:txBody>
      </p:sp>
      <p:sp>
        <p:nvSpPr>
          <p:cNvPr id="11" name="TextBox 10"/>
          <p:cNvSpPr txBox="1"/>
          <p:nvPr/>
        </p:nvSpPr>
        <p:spPr>
          <a:xfrm>
            <a:off x="481766" y="3810099"/>
            <a:ext cx="184970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Out-Eccentricity</a:t>
            </a:r>
          </a:p>
        </p:txBody>
      </p:sp>
      <p:sp>
        <p:nvSpPr>
          <p:cNvPr id="12" name="TextBox 11"/>
          <p:cNvSpPr txBox="1"/>
          <p:nvPr/>
        </p:nvSpPr>
        <p:spPr>
          <a:xfrm>
            <a:off x="336648" y="0"/>
            <a:ext cx="2139943"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rPr>
              <a:t>Total Eccentricity</a:t>
            </a:r>
          </a:p>
        </p:txBody>
      </p:sp>
      <p:sp>
        <p:nvSpPr>
          <p:cNvPr id="2" name="TextBox 1"/>
          <p:cNvSpPr txBox="1"/>
          <p:nvPr/>
        </p:nvSpPr>
        <p:spPr>
          <a:xfrm>
            <a:off x="5977890" y="1497330"/>
            <a:ext cx="5212080" cy="3693319"/>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In contrast to closeness, eccentricity will provide an idea of which KEs are the most remotely connected.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When In-Eccentricity is calculated, the KEs that stand-out will be those usually at the beginning of a long linear AOP progression. These are likely to be MIEs where multiple KEs must be traversed to get into the larger network.</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When Out-Eccentricity is calculated, the KEs that stand-out will be those at the end of long linear AOP progressions.  These are likely AOs with specific sequences of KEs required to activate them.</a:t>
            </a:r>
          </a:p>
        </p:txBody>
      </p:sp>
    </p:spTree>
    <p:extLst>
      <p:ext uri="{BB962C8B-B14F-4D97-AF65-F5344CB8AC3E}">
        <p14:creationId xmlns:p14="http://schemas.microsoft.com/office/powerpoint/2010/main" val="3526859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44842" y="2283325"/>
            <a:ext cx="8550442" cy="1200329"/>
          </a:xfrm>
          <a:prstGeom prst="rect">
            <a:avLst/>
          </a:prstGeom>
          <a:noFill/>
        </p:spPr>
        <p:txBody>
          <a:bodyPr wrap="square" rtlCol="0">
            <a:spAutoFit/>
          </a:bodyPr>
          <a:lstStyle/>
          <a:p>
            <a:pPr algn="ctr"/>
            <a:r>
              <a:rPr lang="en-US" sz="7200" dirty="0">
                <a:solidFill>
                  <a:srgbClr val="92D050"/>
                </a:solidFill>
              </a:rPr>
              <a:t>Intro to networks </a:t>
            </a:r>
          </a:p>
        </p:txBody>
      </p:sp>
      <p:grpSp>
        <p:nvGrpSpPr>
          <p:cNvPr id="7" name="Group 6">
            <a:extLst>
              <a:ext uri="{FF2B5EF4-FFF2-40B4-BE49-F238E27FC236}">
                <a16:creationId xmlns:a16="http://schemas.microsoft.com/office/drawing/2014/main" id="{899E98FC-B749-42FF-BF75-81D5890DE1E1}"/>
              </a:ext>
            </a:extLst>
          </p:cNvPr>
          <p:cNvGrpSpPr/>
          <p:nvPr/>
        </p:nvGrpSpPr>
        <p:grpSpPr>
          <a:xfrm>
            <a:off x="11373385" y="6065032"/>
            <a:ext cx="698267" cy="671666"/>
            <a:chOff x="10939346" y="5553307"/>
            <a:chExt cx="1170878" cy="1126273"/>
          </a:xfrm>
        </p:grpSpPr>
        <p:sp>
          <p:nvSpPr>
            <p:cNvPr id="8" name="Rectangle 7">
              <a:extLst>
                <a:ext uri="{FF2B5EF4-FFF2-40B4-BE49-F238E27FC236}">
                  <a16:creationId xmlns:a16="http://schemas.microsoft.com/office/drawing/2014/main" id="{CD7A4646-581E-47AF-9501-DA5CC0910AC4}"/>
                </a:ext>
              </a:extLst>
            </p:cNvPr>
            <p:cNvSpPr/>
            <p:nvPr/>
          </p:nvSpPr>
          <p:spPr>
            <a:xfrm>
              <a:off x="10939346" y="5553307"/>
              <a:ext cx="1170878" cy="110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64F7A1D-4C52-4917-8599-1E16B0325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1648" y="5553307"/>
              <a:ext cx="1126273" cy="1126273"/>
            </a:xfrm>
            <a:prstGeom prst="rect">
              <a:avLst/>
            </a:prstGeom>
          </p:spPr>
        </p:pic>
      </p:grpSp>
    </p:spTree>
    <p:extLst>
      <p:ext uri="{BB962C8B-B14F-4D97-AF65-F5344CB8AC3E}">
        <p14:creationId xmlns:p14="http://schemas.microsoft.com/office/powerpoint/2010/main" val="1714808875"/>
      </p:ext>
    </p:extLst>
  </p:cSld>
  <p:clrMapOvr>
    <a:masterClrMapping/>
  </p:clrMapOvr>
</p:sld>
</file>

<file path=ppt/theme/theme1.xml><?xml version="1.0" encoding="utf-8"?>
<a:theme xmlns:a="http://schemas.openxmlformats.org/drawingml/2006/main" name="Basis">
  <a:themeElements>
    <a:clrScheme name="Custom 7">
      <a:dk1>
        <a:srgbClr val="000000"/>
      </a:dk1>
      <a:lt1>
        <a:srgbClr val="FFFFFF"/>
      </a:lt1>
      <a:dk2>
        <a:srgbClr val="000000"/>
      </a:dk2>
      <a:lt2>
        <a:srgbClr val="DDDDDD"/>
      </a:lt2>
      <a:accent1>
        <a:srgbClr val="000000"/>
      </a:accent1>
      <a:accent2>
        <a:srgbClr val="DF5327"/>
      </a:accent2>
      <a:accent3>
        <a:srgbClr val="FE9E00"/>
      </a:accent3>
      <a:accent4>
        <a:srgbClr val="418AB3"/>
      </a:accent4>
      <a:accent5>
        <a:srgbClr val="000000"/>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Custom 4">
      <a:dk1>
        <a:srgbClr val="000000"/>
      </a:dk1>
      <a:lt1>
        <a:srgbClr val="FFFFFF"/>
      </a:lt1>
      <a:dk2>
        <a:srgbClr val="565349"/>
      </a:dk2>
      <a:lt2>
        <a:srgbClr val="DDDDDD"/>
      </a:lt2>
      <a:accent1>
        <a:srgbClr val="000000"/>
      </a:accent1>
      <a:accent2>
        <a:srgbClr val="DF5327"/>
      </a:accent2>
      <a:accent3>
        <a:srgbClr val="FE9E00"/>
      </a:accent3>
      <a:accent4>
        <a:srgbClr val="418AB3"/>
      </a:accent4>
      <a:accent5>
        <a:srgbClr val="000000"/>
      </a:accent5>
      <a:accent6>
        <a:srgbClr val="818183"/>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AF7DBA3E5C38040B44E8249CFF569F4" ma:contentTypeVersion="19" ma:contentTypeDescription="Create a new document." ma:contentTypeScope="" ma:versionID="5bab49313db69a1f089342ff575d77fb">
  <xsd:schema xmlns:xsd="http://www.w3.org/2001/XMLSchema" xmlns:xs="http://www.w3.org/2001/XMLSchema" xmlns:p="http://schemas.microsoft.com/office/2006/metadata/properties" xmlns:ns1="http://schemas.microsoft.com/sharepoint/v3" xmlns:ns3="4ffa91fb-a0ff-4ac5-b2db-65c790d184a4" xmlns:ns4="http://schemas.microsoft.com/sharepoint.v3" xmlns:ns5="http://schemas.microsoft.com/sharepoint/v3/fields" xmlns:ns6="4675eae2-fd08-43ed-923a-b51f2553405c" xmlns:ns7="8cc6ff88-1c27-4883-9bd9-192532b30ee2" targetNamespace="http://schemas.microsoft.com/office/2006/metadata/properties" ma:root="true" ma:fieldsID="0187e8c5042ba8bb8d298751e2d7f43b" ns1:_="" ns3:_="" ns4:_="" ns5:_="" ns6:_="" ns7:_="">
    <xsd:import namespace="http://schemas.microsoft.com/sharepoint/v3"/>
    <xsd:import namespace="4ffa91fb-a0ff-4ac5-b2db-65c790d184a4"/>
    <xsd:import namespace="http://schemas.microsoft.com/sharepoint.v3"/>
    <xsd:import namespace="http://schemas.microsoft.com/sharepoint/v3/fields"/>
    <xsd:import namespace="4675eae2-fd08-43ed-923a-b51f2553405c"/>
    <xsd:import namespace="8cc6ff88-1c27-4883-9bd9-192532b30ee2"/>
    <xsd:element name="properties">
      <xsd:complexType>
        <xsd:sequence>
          <xsd:element name="documentManagement">
            <xsd:complexType>
              <xsd:all>
                <xsd:element ref="ns3:Document_x0020_Creation_x0020_Date" minOccurs="0"/>
                <xsd:element ref="ns3:Creator" minOccurs="0"/>
                <xsd:element ref="ns3:EPA_x0020_Office" minOccurs="0"/>
                <xsd:element ref="ns3:Record" minOccurs="0"/>
                <xsd:element ref="ns4:CategoryDescription" minOccurs="0"/>
                <xsd:element ref="ns3:Identifier" minOccurs="0"/>
                <xsd:element ref="ns3:EPA_x0020_Contributor" minOccurs="0"/>
                <xsd:element ref="ns3:External_x0020_Contributor" minOccurs="0"/>
                <xsd:element ref="ns5:_Coverage" minOccurs="0"/>
                <xsd:element ref="ns3:EPA_x0020_Related_x0020_Documents" minOccurs="0"/>
                <xsd:element ref="ns5:_Source" minOccurs="0"/>
                <xsd:element ref="ns3:Rights" minOccurs="0"/>
                <xsd:element ref="ns1:Language" minOccurs="0"/>
                <xsd:element ref="ns3:j747ac98061d40f0aa7bd47e1db5675d" minOccurs="0"/>
                <xsd:element ref="ns3:TaxKeywordTaxHTField" minOccurs="0"/>
                <xsd:element ref="ns3:TaxCatchAllLabel" minOccurs="0"/>
                <xsd:element ref="ns3:TaxCatchAll" minOccurs="0"/>
                <xsd:element ref="ns6:SharedWithUsers" minOccurs="0"/>
                <xsd:element ref="ns6:SharedWithDetails" minOccurs="0"/>
                <xsd:element ref="ns6:SharingHintHash" minOccurs="0"/>
                <xsd:element ref="ns7:MediaServiceMetadata" minOccurs="0"/>
                <xsd:element ref="ns7:MediaServiceFastMetadata" minOccurs="0"/>
                <xsd:element ref="ns7:MediaServiceDateTaken" minOccurs="0"/>
                <xsd:element ref="ns7:MediaServiceAutoTags" minOccurs="0"/>
                <xsd:element ref="ns7:MediaServiceOCR" minOccurs="0"/>
                <xsd:element ref="ns6:Records_x0020_Status" minOccurs="0"/>
                <xsd:element ref="ns6:Records_x0020_Date" minOccurs="0"/>
                <xsd:element ref="ns7:MediaServiceEventHashCode" minOccurs="0"/>
                <xsd:element ref="ns7:MediaServiceGenerationTime" minOccurs="0"/>
                <xsd:element ref="ns7: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Language" ma:index="17" nillable="true" ma:displayName="Language" ma:default="English" ma:description="Select the document language from the drop down." ma:format="Dropdown" ma:internalName="Language" ma:readOnly="false">
      <xsd:simpleType>
        <xsd:restriction base="dms:Choice">
          <xsd:enumeration value="Arabic (Saudi Arabia)"/>
          <xsd:enumeration value="Bulgarian (Bulgaria)"/>
          <xsd:enumeration value="Chinese (Hong Kong S.A.R.)"/>
          <xsd:enumeration value="Chinese (People's Republic of China)"/>
          <xsd:enumeration value="Chinese (Taiwan)"/>
          <xsd:enumeration value="Croatian (Croatia)"/>
          <xsd:enumeration value="Czech (Czech Republic)"/>
          <xsd:enumeration value="Danish (Denmark)"/>
          <xsd:enumeration value="Dutch (Netherlands)"/>
          <xsd:enumeration value="English"/>
          <xsd:enumeration value="Estonian (Estonia)"/>
          <xsd:enumeration value="Finnish (Finland)"/>
          <xsd:enumeration value="French (France)"/>
          <xsd:enumeration value="German (Germany)"/>
          <xsd:enumeration value="Greek (Greece)"/>
          <xsd:enumeration value="Hebrew (Israel)"/>
          <xsd:enumeration value="Hindi (India)"/>
          <xsd:enumeration value="Hungarian (Hungary)"/>
          <xsd:enumeration value="Indonesian (Indonesia)"/>
          <xsd:enumeration value="Italian (Italy)"/>
          <xsd:enumeration value="Japanese (Japan)"/>
          <xsd:enumeration value="Korean (Korea)"/>
          <xsd:enumeration value="Latvian (Latvia)"/>
          <xsd:enumeration value="Lithuanian (Lithuania)"/>
          <xsd:enumeration value="Malay (Malaysia)"/>
          <xsd:enumeration value="Norwegian (Bokmal) (Norway)"/>
          <xsd:enumeration value="Polish (Poland)"/>
          <xsd:enumeration value="Portuguese (Brazil)"/>
          <xsd:enumeration value="Portuguese (Portugal)"/>
          <xsd:enumeration value="Romanian (Romania)"/>
          <xsd:enumeration value="Russian (Russia)"/>
          <xsd:enumeration value="Serbian (Latin) (Serbia)"/>
          <xsd:enumeration value="Slovak (Slovakia)"/>
          <xsd:enumeration value="Slovenian (Slovenia)"/>
          <xsd:enumeration value="Spanish (Spain)"/>
          <xsd:enumeration value="Swedish (Sweden)"/>
          <xsd:enumeration value="Thai (Thailand)"/>
          <xsd:enumeration value="Turkish (Turkey)"/>
          <xsd:enumeration value="Ukrainian (Ukraine)"/>
          <xsd:enumeration value="Urdu (Islamic Republic of Pakistan)"/>
          <xsd:enumeration value="Vietnamese (Vietnam)"/>
        </xsd:restriction>
      </xsd:simpleType>
    </xsd:element>
  </xsd:schema>
  <xsd:schema xmlns:xsd="http://www.w3.org/2001/XMLSchema" xmlns:xs="http://www.w3.org/2001/XMLSchema" xmlns:dms="http://schemas.microsoft.com/office/2006/documentManagement/types" xmlns:pc="http://schemas.microsoft.com/office/infopath/2007/PartnerControls" targetNamespace="4ffa91fb-a0ff-4ac5-b2db-65c790d184a4" elementFormDefault="qualified">
    <xsd:import namespace="http://schemas.microsoft.com/office/2006/documentManagement/types"/>
    <xsd:import namespace="http://schemas.microsoft.com/office/infopath/2007/PartnerControls"/>
    <xsd:element name="Document_x0020_Creation_x0020_Date" ma:index="2" nillable="true" ma:displayName="Document Date" ma:default="[today]" ma:description="Enter the date this document was last modified. The upload date has been entered by default." ma:format="DateOnly" ma:internalName="Document_x0020_Creation_x0020_Date" ma:readOnly="false">
      <xsd:simpleType>
        <xsd:restriction base="dms:DateTime"/>
      </xsd:simpleType>
    </xsd:element>
    <xsd:element name="Creator" ma:index="3" nillable="true" ma:displayName="Creator" ma:description="Enter the person primarily responsible for the document. The name of the person uploading the document has been entered by default." ma:list="UserInfo" ma:SharePointGroup="0" ma:internalName="Creat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PA_x0020_Office" ma:index="4" nillable="true" ma:displayName="EPA Office" ma:description="Enter the EPA organization primarily responsible for the document. The office of the person uploading the document has been entered by default." ma:internalName="EPA_x0020_Office">
      <xsd:simpleType>
        <xsd:restriction base="dms:Text">
          <xsd:maxLength value="255"/>
        </xsd:restriction>
      </xsd:simpleType>
    </xsd:element>
    <xsd:element name="Record" ma:index="5" nillable="true" ma:displayName="Record" ma:default="Shared" ma:description="For documents that provide evidence of EPA decisions and actions, select &quot;Shared&quot; (open access) or &quot;Private&quot; (restricted access)." ma:format="Dropdown" ma:internalName="Record">
      <xsd:simpleType>
        <xsd:restriction base="dms:Choice">
          <xsd:enumeration value="None"/>
          <xsd:enumeration value="Shared"/>
          <xsd:enumeration value="Private"/>
        </xsd:restriction>
      </xsd:simpleType>
    </xsd:element>
    <xsd:element name="Identifier" ma:index="9" nillable="true" ma:displayName="Identifier" ma:description="Enter all EPA identification numbers applicable to this document, one on each line." ma:internalName="Identifier" ma:readOnly="false">
      <xsd:simpleType>
        <xsd:restriction base="dms:Note">
          <xsd:maxLength value="255"/>
        </xsd:restriction>
      </xsd:simpleType>
    </xsd:element>
    <xsd:element name="EPA_x0020_Contributor" ma:index="11" nillable="true" ma:displayName="EPA Contributor" ma:description="Enter an EPA person who contributed to the creation of the document but is not the primary author." ma:list="UserInfo" ma:SharePointGroup="0" ma:internalName="EPA_x0020_Contributo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Contributor" ma:index="12" nillable="true" ma:displayName="External Contributor" ma:description="Enter a non-EPA person who contributed to the creation of the document but is not the primary author." ma:internalName="External_x0020_Contributor" ma:readOnly="false">
      <xsd:simpleType>
        <xsd:restriction base="dms:Note">
          <xsd:maxLength value="255"/>
        </xsd:restriction>
      </xsd:simpleType>
    </xsd:element>
    <xsd:element name="EPA_x0020_Related_x0020_Documents" ma:index="14" nillable="true" ma:displayName="Other Related Documents" ma:description="Enter any related document." ma:internalName="EPA_x0020_Related_x0020_Documents">
      <xsd:simpleType>
        <xsd:restriction base="dms:Note">
          <xsd:maxLength value="255"/>
        </xsd:restriction>
      </xsd:simpleType>
    </xsd:element>
    <xsd:element name="Rights" ma:index="16" nillable="true" ma:displayName="Rights" ma:description="Enter information about intellectual property rights held over the document (e.g. copyright, patent, trademark)." ma:internalName="Rights" ma:readOnly="false">
      <xsd:simpleType>
        <xsd:restriction base="dms:Note">
          <xsd:maxLength value="255"/>
        </xsd:restriction>
      </xsd:simpleType>
    </xsd:element>
    <xsd:element name="j747ac98061d40f0aa7bd47e1db5675d" ma:index="19" nillable="true" ma:taxonomy="true" ma:internalName="j747ac98061d40f0aa7bd47e1db5675d" ma:taxonomyFieldName="Document_x0020_Type" ma:displayName="Document Type" ma:readOnly="false" ma:default="" ma:fieldId="{3747ac98-061d-40f0-aa7b-d47e1db5675d}" ma:sspId="29f62856-1543-49d4-a736-4569d363f533" ma:termSetId="e06cd6a9-a175-4da0-81cb-8dba7aa394ab" ma:anchorId="00000000-0000-0000-0000-000000000000" ma:open="false" ma:isKeyword="false">
      <xsd:complexType>
        <xsd:sequence>
          <xsd:element ref="pc:Terms" minOccurs="0" maxOccurs="1"/>
        </xsd:sequence>
      </xsd:complexType>
    </xsd:element>
    <xsd:element name="TaxKeywordTaxHTField" ma:index="21" nillable="true" ma:taxonomy="true" ma:internalName="TaxKeywordTaxHTField" ma:taxonomyFieldName="TaxKeyword" ma:displayName="Enterprise Keywords" ma:readOnly="false" ma:fieldId="{23f27201-bee3-471e-b2e7-b64fd8b7ca38}" ma:taxonomyMulti="true" ma:sspId="29f62856-1543-49d4-a736-4569d363f533" ma:termSetId="00000000-0000-0000-0000-000000000000" ma:anchorId="00000000-0000-0000-0000-000000000000" ma:open="true" ma:isKeyword="true">
      <xsd:complexType>
        <xsd:sequence>
          <xsd:element ref="pc:Terms" minOccurs="0" maxOccurs="1"/>
        </xsd:sequence>
      </xsd:complexType>
    </xsd:element>
    <xsd:element name="TaxCatchAllLabel" ma:index="23" nillable="true" ma:displayName="Taxonomy Catch All Column1" ma:hidden="true" ma:list="{c74bb8a9-8938-4b10-b593-1c6051a56ab1}" ma:internalName="TaxCatchAllLabel" ma:readOnly="true" ma:showField="CatchAllDataLabel" ma:web="4675eae2-fd08-43ed-923a-b51f2553405c">
      <xsd:complexType>
        <xsd:complexContent>
          <xsd:extension base="dms:MultiChoiceLookup">
            <xsd:sequence>
              <xsd:element name="Value" type="dms:Lookup" maxOccurs="unbounded" minOccurs="0" nillable="true"/>
            </xsd:sequence>
          </xsd:extension>
        </xsd:complexContent>
      </xsd:complexType>
    </xsd:element>
    <xsd:element name="TaxCatchAll" ma:index="24" nillable="true" ma:displayName="Taxonomy Catch All Column" ma:hidden="true" ma:list="{c74bb8a9-8938-4b10-b593-1c6051a56ab1}" ma:internalName="TaxCatchAll" ma:showField="CatchAllData" ma:web="4675eae2-fd08-43ed-923a-b51f2553405c">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ategoryDescription" ma:index="6" nillable="true" ma:displayName="Description" ma:description="Enter a brief description." ma:internalName="CategoryDescription"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Coverage" ma:index="13" nillable="true" ma:displayName="Coverage" ma:description="Enter the geographic location, jurisdiction, or time period for which the document is relevant." ma:internalName="_Coverage" ma:readOnly="false">
      <xsd:simpleType>
        <xsd:restriction base="dms:Text">
          <xsd:maxLength value="255"/>
        </xsd:restriction>
      </xsd:simpleType>
    </xsd:element>
    <xsd:element name="_Source" ma:index="15" nillable="true" ma:displayName="Source" ma:description="Enter a source from which the document is derived." ma:internalName="_Source"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675eae2-fd08-43ed-923a-b51f2553405c" elementFormDefault="qualified">
    <xsd:import namespace="http://schemas.microsoft.com/office/2006/documentManagement/types"/>
    <xsd:import namespace="http://schemas.microsoft.com/office/infopath/2007/PartnerControls"/>
    <xsd:element name="SharedWithUsers" ma:index="2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9" nillable="true" ma:displayName="Shared With Details" ma:description="" ma:internalName="SharedWithDetails" ma:readOnly="true">
      <xsd:simpleType>
        <xsd:restriction base="dms:Note">
          <xsd:maxLength value="255"/>
        </xsd:restriction>
      </xsd:simpleType>
    </xsd:element>
    <xsd:element name="SharingHintHash" ma:index="30" nillable="true" ma:displayName="Sharing Hint Hash" ma:description="" ma:hidden="true" ma:internalName="SharingHintHash" ma:readOnly="true">
      <xsd:simpleType>
        <xsd:restriction base="dms:Text"/>
      </xsd:simpleType>
    </xsd:element>
    <xsd:element name="Records_x0020_Status" ma:index="36" nillable="true" ma:displayName="Records Status" ma:default="Pending" ma:internalName="Records_x0020_Status">
      <xsd:simpleType>
        <xsd:restriction base="dms:Text"/>
      </xsd:simpleType>
    </xsd:element>
    <xsd:element name="Records_x0020_Date" ma:index="37" nillable="true" ma:displayName="Records Date" ma:hidden="true" ma:internalName="Records_x0020_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8cc6ff88-1c27-4883-9bd9-192532b30ee2" elementFormDefault="qualified">
    <xsd:import namespace="http://schemas.microsoft.com/office/2006/documentManagement/types"/>
    <xsd:import namespace="http://schemas.microsoft.com/office/infopath/2007/PartnerControls"/>
    <xsd:element name="MediaServiceMetadata" ma:index="31" nillable="true" ma:displayName="MediaServiceMetadata" ma:description="" ma:hidden="true" ma:internalName="MediaServiceMetadata" ma:readOnly="true">
      <xsd:simpleType>
        <xsd:restriction base="dms:Note"/>
      </xsd:simpleType>
    </xsd:element>
    <xsd:element name="MediaServiceFastMetadata" ma:index="32" nillable="true" ma:displayName="MediaServiceFastMetadata" ma:description="" ma:hidden="true" ma:internalName="MediaServiceFastMetadata" ma:readOnly="true">
      <xsd:simpleType>
        <xsd:restriction base="dms:Note"/>
      </xsd:simpleType>
    </xsd:element>
    <xsd:element name="MediaServiceDateTaken" ma:index="33" nillable="true" ma:displayName="MediaServiceDateTaken" ma:description="" ma:hidden="true" ma:internalName="MediaServiceDateTaken" ma:readOnly="true">
      <xsd:simpleType>
        <xsd:restriction base="dms:Text"/>
      </xsd:simpleType>
    </xsd:element>
    <xsd:element name="MediaServiceAutoTags" ma:index="34" nillable="true" ma:displayName="MediaServiceAutoTags" ma:description="" ma:internalName="MediaServiceAutoTags" ma:readOnly="true">
      <xsd:simpleType>
        <xsd:restriction base="dms:Text"/>
      </xsd:simpleType>
    </xsd:element>
    <xsd:element name="MediaServiceOCR" ma:index="35" nillable="true" ma:displayName="MediaServiceOCR" ma:internalName="MediaServiceOCR" ma:readOnly="true">
      <xsd:simpleType>
        <xsd:restriction base="dms:Note">
          <xsd:maxLength value="255"/>
        </xsd:restriction>
      </xsd:simpleType>
    </xsd:element>
    <xsd:element name="MediaServiceEventHashCode" ma:index="38" nillable="true" ma:displayName="MediaServiceEventHashCode" ma:hidden="true" ma:internalName="MediaServiceEventHashCode" ma:readOnly="true">
      <xsd:simpleType>
        <xsd:restriction base="dms:Text"/>
      </xsd:simpleType>
    </xsd:element>
    <xsd:element name="MediaServiceGenerationTime" ma:index="39" nillable="true" ma:displayName="MediaServiceGenerationTime" ma:hidden="true" ma:internalName="MediaServiceGenerationTime" ma:readOnly="true">
      <xsd:simpleType>
        <xsd:restriction base="dms:Text"/>
      </xsd:simpleType>
    </xsd:element>
    <xsd:element name="MediaServiceLocation" ma:index="40"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29f62856-1543-49d4-a736-4569d363f533" ContentTypeId="0x0101" PreviousValue="false"/>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Source xmlns="http://schemas.microsoft.com/sharepoint/v3/fields" xsi:nil="true"/>
    <Language xmlns="http://schemas.microsoft.com/sharepoint/v3">English</Language>
    <j747ac98061d40f0aa7bd47e1db5675d xmlns="4ffa91fb-a0ff-4ac5-b2db-65c790d184a4">
      <Terms xmlns="http://schemas.microsoft.com/office/infopath/2007/PartnerControls"/>
    </j747ac98061d40f0aa7bd47e1db5675d>
    <Records_x0020_Status xmlns="4675eae2-fd08-43ed-923a-b51f2553405c">Pending</Records_x0020_Status>
    <External_x0020_Contributor xmlns="4ffa91fb-a0ff-4ac5-b2db-65c790d184a4" xsi:nil="true"/>
    <TaxKeywordTaxHTField xmlns="4ffa91fb-a0ff-4ac5-b2db-65c790d184a4">
      <Terms xmlns="http://schemas.microsoft.com/office/infopath/2007/PartnerControls"/>
    </TaxKeywordTaxHTField>
    <Record xmlns="4ffa91fb-a0ff-4ac5-b2db-65c790d184a4">Shared</Record>
    <Rights xmlns="4ffa91fb-a0ff-4ac5-b2db-65c790d184a4" xsi:nil="true"/>
    <Document_x0020_Creation_x0020_Date xmlns="4ffa91fb-a0ff-4ac5-b2db-65c790d184a4">2019-08-14T13:02:10+00:00</Document_x0020_Creation_x0020_Date>
    <EPA_x0020_Office xmlns="4ffa91fb-a0ff-4ac5-b2db-65c790d184a4" xsi:nil="true"/>
    <CategoryDescription xmlns="http://schemas.microsoft.com/sharepoint.v3" xsi:nil="true"/>
    <Identifier xmlns="4ffa91fb-a0ff-4ac5-b2db-65c790d184a4" xsi:nil="true"/>
    <_Coverage xmlns="http://schemas.microsoft.com/sharepoint/v3/fields" xsi:nil="true"/>
    <Creator xmlns="4ffa91fb-a0ff-4ac5-b2db-65c790d184a4">
      <UserInfo>
        <DisplayName/>
        <AccountId xsi:nil="true"/>
        <AccountType/>
      </UserInfo>
    </Creator>
    <EPA_x0020_Related_x0020_Documents xmlns="4ffa91fb-a0ff-4ac5-b2db-65c790d184a4" xsi:nil="true"/>
    <EPA_x0020_Contributor xmlns="4ffa91fb-a0ff-4ac5-b2db-65c790d184a4">
      <UserInfo>
        <DisplayName/>
        <AccountId xsi:nil="true"/>
        <AccountType/>
      </UserInfo>
    </EPA_x0020_Contributor>
    <TaxCatchAll xmlns="4ffa91fb-a0ff-4ac5-b2db-65c790d184a4"/>
    <Records_x0020_Date xmlns="4675eae2-fd08-43ed-923a-b51f2553405c" xsi:nil="true"/>
  </documentManagement>
</p:properties>
</file>

<file path=customXml/itemProps1.xml><?xml version="1.0" encoding="utf-8"?>
<ds:datastoreItem xmlns:ds="http://schemas.openxmlformats.org/officeDocument/2006/customXml" ds:itemID="{48F2EEBA-9798-4CA4-9A18-8BAE60AA78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ffa91fb-a0ff-4ac5-b2db-65c790d184a4"/>
    <ds:schemaRef ds:uri="http://schemas.microsoft.com/sharepoint.v3"/>
    <ds:schemaRef ds:uri="http://schemas.microsoft.com/sharepoint/v3/fields"/>
    <ds:schemaRef ds:uri="4675eae2-fd08-43ed-923a-b51f2553405c"/>
    <ds:schemaRef ds:uri="8cc6ff88-1c27-4883-9bd9-192532b30ee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3A55D5-64FB-440C-99CF-D21FA875D1FC}">
  <ds:schemaRefs>
    <ds:schemaRef ds:uri="Microsoft.SharePoint.Taxonomy.ContentTypeSync"/>
  </ds:schemaRefs>
</ds:datastoreItem>
</file>

<file path=customXml/itemProps3.xml><?xml version="1.0" encoding="utf-8"?>
<ds:datastoreItem xmlns:ds="http://schemas.openxmlformats.org/officeDocument/2006/customXml" ds:itemID="{12FEF544-F9DC-4CA8-BFE8-3912D337EDC3}">
  <ds:schemaRefs>
    <ds:schemaRef ds:uri="http://schemas.microsoft.com/sharepoint/v3/contenttype/forms"/>
  </ds:schemaRefs>
</ds:datastoreItem>
</file>

<file path=customXml/itemProps4.xml><?xml version="1.0" encoding="utf-8"?>
<ds:datastoreItem xmlns:ds="http://schemas.openxmlformats.org/officeDocument/2006/customXml" ds:itemID="{563CC255-B18B-490D-9C89-C6454639F2F3}">
  <ds:schemaRefs>
    <ds:schemaRef ds:uri="http://purl.org/dc/dcmitype/"/>
    <ds:schemaRef ds:uri="http://schemas.openxmlformats.org/package/2006/metadata/core-properties"/>
    <ds:schemaRef ds:uri="8cc6ff88-1c27-4883-9bd9-192532b30ee2"/>
    <ds:schemaRef ds:uri="http://purl.org/dc/elements/1.1/"/>
    <ds:schemaRef ds:uri="http://schemas.microsoft.com/office/infopath/2007/PartnerControls"/>
    <ds:schemaRef ds:uri="4ffa91fb-a0ff-4ac5-b2db-65c790d184a4"/>
    <ds:schemaRef ds:uri="http://schemas.microsoft.com/sharepoint.v3"/>
    <ds:schemaRef ds:uri="http://schemas.microsoft.com/office/2006/metadata/properties"/>
    <ds:schemaRef ds:uri="http://schemas.microsoft.com/office/2006/documentManagement/types"/>
    <ds:schemaRef ds:uri="http://schemas.microsoft.com/sharepoint/v3"/>
    <ds:schemaRef ds:uri="4675eae2-fd08-43ed-923a-b51f2553405c"/>
    <ds:schemaRef ds:uri="http://schemas.microsoft.com/sharepoint/v3/field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3014</TotalTime>
  <Words>4869</Words>
  <Application>Microsoft Office PowerPoint</Application>
  <PresentationFormat>Widescreen</PresentationFormat>
  <Paragraphs>737</Paragraphs>
  <Slides>84</Slides>
  <Notes>12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84</vt:i4>
      </vt:variant>
    </vt:vector>
  </HeadingPairs>
  <TitlesOfParts>
    <vt:vector size="91" baseType="lpstr">
      <vt:lpstr>Arial</vt:lpstr>
      <vt:lpstr>Calibri</vt:lpstr>
      <vt:lpstr>Calibri Light</vt:lpstr>
      <vt:lpstr>Cambria Math</vt:lpstr>
      <vt:lpstr>Corbel</vt:lpstr>
      <vt:lpstr>Basis</vt:lpstr>
      <vt:lpstr>Office Theme</vt:lpstr>
      <vt:lpstr>PowerPoint Presentation</vt:lpstr>
      <vt:lpstr>e^iθ=cos⁡(θ)+i sin⁡〖(θ)〗 </vt:lpstr>
      <vt:lpstr>e^iθ=cos⁡(θ)+i sin⁡〖(θ)〗 </vt:lpstr>
      <vt:lpstr>The Seven Bridges of Konigsberg, 1736</vt:lpstr>
      <vt:lpstr>The Seven Bridges of Konigsberg, 1736</vt:lpstr>
      <vt:lpstr>The Seven Bridges of Konigsberg </vt:lpstr>
      <vt:lpstr>Network  analysis in R</vt:lpstr>
      <vt:lpstr>Outline for talk</vt:lpstr>
      <vt:lpstr>PowerPoint Presentation</vt:lpstr>
      <vt:lpstr>Networks are graphs and graphs are…</vt:lpstr>
      <vt:lpstr>Networks are graphs and graphs are…</vt:lpstr>
      <vt:lpstr>Networks are graphs and graphs are…</vt:lpstr>
      <vt:lpstr>Networks are graphs and graphs are…</vt:lpstr>
      <vt:lpstr>Networks are graphs and graphs are…</vt:lpstr>
      <vt:lpstr>Networks are graphs and graphs are…</vt:lpstr>
      <vt:lpstr>Networks are graphs and graphs are…</vt:lpstr>
      <vt:lpstr>Networks are graphs and graphs are…</vt:lpstr>
      <vt:lpstr>PowerPoint Presentation</vt:lpstr>
      <vt:lpstr>PowerPoint Presentation</vt:lpstr>
      <vt:lpstr>Creating networks from scratch</vt:lpstr>
      <vt:lpstr>Creating networks from scratch</vt:lpstr>
      <vt:lpstr>Creating networks from scratch</vt:lpstr>
      <vt:lpstr>Creating networks from scratch</vt:lpstr>
      <vt:lpstr>Creating networks from scratch</vt:lpstr>
      <vt:lpstr>PowerPoint Presentation</vt:lpstr>
      <vt:lpstr>PowerPoint Presentation</vt:lpstr>
      <vt:lpstr>PowerPoint Presentation</vt:lpstr>
      <vt:lpstr>Structure of IGraph objects</vt:lpstr>
      <vt:lpstr>Some IGRAPH Object Attributes</vt:lpstr>
      <vt:lpstr>IGRAPH Object Attributes</vt:lpstr>
      <vt:lpstr>IGRAPH Object Attributes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AOP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Statistical Analysis of Network Data with R  (Kolaczyk and Csárdi, 2014)</vt:lpstr>
      <vt:lpstr>PowerPoint Presentation</vt:lpstr>
      <vt:lpstr>Ok, now it is time to make THIS Presentation like “q”</vt:lpstr>
      <vt:lpstr>PowerPoint Presentation</vt:lpstr>
      <vt:lpstr>PowerPoint Presentation</vt:lpstr>
      <vt:lpstr>Degree Centrality Measures</vt:lpstr>
      <vt:lpstr>Degree (total) Heatmap</vt:lpstr>
      <vt:lpstr>Degree (all) Heatmap</vt:lpstr>
      <vt:lpstr>Degree (in) Heatmap</vt:lpstr>
      <vt:lpstr>Degree (in) Heatmap</vt:lpstr>
      <vt:lpstr>Degree (out) Heatmap</vt:lpstr>
      <vt:lpstr>Degree (out) Heatmap</vt:lpstr>
      <vt:lpstr>Distance- and path-based metrics</vt:lpstr>
      <vt:lpstr>Betweenness Map</vt:lpstr>
      <vt:lpstr>Betweenness Map</vt:lpstr>
      <vt:lpstr>PowerPoint Presentation</vt:lpstr>
      <vt:lpstr>Betweenness in the AOP Context</vt:lpstr>
      <vt:lpstr>Closeness Map</vt:lpstr>
      <vt:lpstr>Closeness Map</vt:lpstr>
      <vt:lpstr>Closeness Map</vt:lpstr>
      <vt:lpstr>PowerPoint Presentation</vt:lpstr>
      <vt:lpstr>PowerPoint Presentation</vt:lpstr>
      <vt:lpstr>Closeness in the AOP context</vt:lpstr>
      <vt:lpstr>Eccentricity Map</vt:lpstr>
      <vt:lpstr>Eccentricity Map</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Normalize → aggregate</dc:title>
  <dc:creator>Pollesch, Nathan</dc:creator>
  <cp:lastModifiedBy>Pollesch, Nathan</cp:lastModifiedBy>
  <cp:revision>214</cp:revision>
  <dcterms:created xsi:type="dcterms:W3CDTF">2017-03-22T21:55:00Z</dcterms:created>
  <dcterms:modified xsi:type="dcterms:W3CDTF">2019-08-14T13:02:15Z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0x0101006AF7DBA3E5C38040B44E8249CFF569F4</vt:lpwstr>
  </property>
</Properties>
</file>